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0" r:id="rId2"/>
    <p:sldId id="271" r:id="rId3"/>
    <p:sldId id="274" r:id="rId4"/>
    <p:sldId id="273" r:id="rId5"/>
    <p:sldId id="279" r:id="rId6"/>
    <p:sldId id="282" r:id="rId7"/>
    <p:sldId id="283" r:id="rId8"/>
    <p:sldId id="286" r:id="rId9"/>
    <p:sldId id="4023" r:id="rId10"/>
    <p:sldId id="4024" r:id="rId11"/>
    <p:sldId id="4042" r:id="rId12"/>
    <p:sldId id="288" r:id="rId13"/>
    <p:sldId id="4043" r:id="rId14"/>
    <p:sldId id="4046" r:id="rId15"/>
    <p:sldId id="4055" r:id="rId16"/>
    <p:sldId id="4054" r:id="rId17"/>
    <p:sldId id="4044" r:id="rId18"/>
    <p:sldId id="4050" r:id="rId19"/>
    <p:sldId id="4052" r:id="rId20"/>
    <p:sldId id="4047" r:id="rId21"/>
    <p:sldId id="4049" r:id="rId22"/>
    <p:sldId id="4053" r:id="rId23"/>
    <p:sldId id="4045" r:id="rId24"/>
    <p:sldId id="4051" r:id="rId25"/>
    <p:sldId id="404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6A0"/>
    <a:srgbClr val="CE0202"/>
    <a:srgbClr val="1C1C1C"/>
    <a:srgbClr val="029447"/>
    <a:srgbClr val="2F99F9"/>
    <a:srgbClr val="ED7D31"/>
    <a:srgbClr val="02AB30"/>
    <a:srgbClr val="F59120"/>
    <a:srgbClr val="0B9563"/>
    <a:srgbClr val="0A9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67" autoAdjust="0"/>
    <p:restoredTop sz="96340" autoAdjust="0"/>
  </p:normalViewPr>
  <p:slideViewPr>
    <p:cSldViewPr snapToGrid="0">
      <p:cViewPr>
        <p:scale>
          <a:sx n="75" d="100"/>
          <a:sy n="75" d="100"/>
        </p:scale>
        <p:origin x="528" y="44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F6D45-FED3-6E4E-B0B3-848055642EB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54386-1E3D-064C-8F75-E39BE3396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4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74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4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6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27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34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6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5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65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4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66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5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8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12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0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9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0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8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5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54386-1E3D-064C-8F75-E39BE3396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5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C879-553F-3784-EFBA-2AED028E3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6A4EC-EF2E-DC96-C831-905E2E069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9E9CC-ED3C-B7D7-38BC-55F0469B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E2452-60AB-1F0C-B2A0-BD6DC2B6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4F5DE-8256-34BF-6949-DFBFC883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4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D6F3-E679-0135-1062-D239D4087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FFE61-05F9-E686-70A8-4F8499557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D0333-287A-C137-AF47-A5B7C1E2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F257-EE9F-C296-1367-1F1B35FA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B801F-15F4-0302-FDD8-1D71658E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1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83553-C564-7501-A195-3F6D12E08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B760A-0233-D5F8-CC0B-DE6B5102B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24F4B-CAD3-5E27-012C-3CD975B21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4E23-01E2-EE18-BFD1-E208F014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AD3EA-E1ED-A612-F242-83E4F16C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9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D4F5-BDD9-5A05-D7D7-E5DB5A83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1441F-3587-58EC-8EEC-D70A7BAFE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43F5F-E0C9-8C36-8B9C-12099384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7E1AC-1E52-4C45-6EC5-A481C60E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EA135-B726-A7C9-94CE-E8B5416B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1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BB7E-2BAF-4548-827F-3329000C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FFA2C-03D6-9520-5F27-056D4743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B4278-DE65-4472-3E62-67155BE0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47D7-0B2E-9818-0E06-15F6B6BF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0ECF5-23A9-B571-5457-6D7AAC99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4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31F4-C45F-F5EF-DCAA-A5DF03B8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1E2F-8C17-E2AB-EDA2-C2B50DA91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F6824-8BEC-2F0B-89C4-BE8525FFF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2D2CE-4BA3-BBA2-0AE4-83724602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A4DAC-A450-7334-2634-4E4B1A8C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BF993-F3CE-D4C8-9247-6D5A121E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8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29DA-8C7D-45F0-591F-C126AB24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1756A-97D2-46BF-5F02-21447BDD7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1B6C3-A225-E204-48A7-0B1755F50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A0420-D7F9-8506-48A2-3BE5A44BE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CBC79-B172-FFAE-65D9-D53CC251C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E9BE82-8CDD-8F5C-0530-6D116AA4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048E4-1DF4-C257-DDAF-EF922372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1CFEB-14A6-83E8-4A04-BE3C8F98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1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AE4C-5107-2904-95CA-7AB41C0A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99047-3CBA-2430-6714-ED9AC6D3C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55FEF-2577-4FF7-8959-EE14F5DE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BD3B6-7F83-AA2B-45C4-D241FCC7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1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59620-0388-E01C-2EC2-A66B1977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49D5A-8D0A-E280-E88E-239F86AE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6A112-1CBC-1905-4F13-1444CE72E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1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E202-F1FB-F52B-44E8-E78024E0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B2F65-5216-CEEF-2912-28B2BCBC1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C500E-E33E-DE3D-5443-9CF4DB2FF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A9042-A707-74EA-32C8-CD0335A4A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674E8-DB9C-6B21-BF09-15FE08020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99E4C-B313-C93C-0C55-EBF3C6E3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8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8A43-EA7B-C4E5-1469-EE44BBC6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619385-C80F-5CCB-C373-540DF1CC8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FC2EE-4F09-92DA-819D-6B2EA7215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92B55-B589-803B-8896-9FF010CD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93866-0B91-B73F-2511-407F18E4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F2A2A-5912-2733-FFE2-F108392E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1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A17F-4B64-45E6-7B79-2119B868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4696B-3893-BBEF-2504-4D4C7477E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C5642-B6E7-DB65-77A0-7F2DEA73B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A9B7-7C52-BB4F-A214-9DEB00903ECB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B06F-3C54-CC07-BB31-02D4F0175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144AA-FD20-5415-663D-27A8BB9AE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07EFF-A1CB-9D4D-9A36-E5DE24D8B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3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32.pn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image" Target="../media/image52.png"/><Relationship Id="rId9" Type="http://schemas.openxmlformats.org/officeDocument/2006/relationships/image" Target="../media/image49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5.png"/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8CD10733-22AC-816A-0331-DEE8086E6AD0}"/>
              </a:ext>
            </a:extLst>
          </p:cNvPr>
          <p:cNvSpPr/>
          <p:nvPr/>
        </p:nvSpPr>
        <p:spPr>
          <a:xfrm>
            <a:off x="6282267" y="2541056"/>
            <a:ext cx="5909733" cy="4316944"/>
          </a:xfrm>
          <a:custGeom>
            <a:avLst/>
            <a:gdLst>
              <a:gd name="connsiteX0" fmla="*/ 4361342 w 6329823"/>
              <a:gd name="connsiteY0" fmla="*/ 0 h 4623812"/>
              <a:gd name="connsiteX1" fmla="*/ 4973928 w 6329823"/>
              <a:gd name="connsiteY1" fmla="*/ 253741 h 4623812"/>
              <a:gd name="connsiteX2" fmla="*/ 6329823 w 6329823"/>
              <a:gd name="connsiteY2" fmla="*/ 1609637 h 4623812"/>
              <a:gd name="connsiteX3" fmla="*/ 6329823 w 6329823"/>
              <a:gd name="connsiteY3" fmla="*/ 4623812 h 4623812"/>
              <a:gd name="connsiteX4" fmla="*/ 44608 w 6329823"/>
              <a:gd name="connsiteY4" fmla="*/ 4623812 h 4623812"/>
              <a:gd name="connsiteX5" fmla="*/ 15859 w 6329823"/>
              <a:gd name="connsiteY5" fmla="*/ 4526805 h 4623812"/>
              <a:gd name="connsiteX6" fmla="*/ 253741 w 6329823"/>
              <a:gd name="connsiteY6" fmla="*/ 3748757 h 4623812"/>
              <a:gd name="connsiteX7" fmla="*/ 3748756 w 6329823"/>
              <a:gd name="connsiteY7" fmla="*/ 253741 h 4623812"/>
              <a:gd name="connsiteX8" fmla="*/ 4361342 w 6329823"/>
              <a:gd name="connsiteY8" fmla="*/ 0 h 462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9823" h="4623812">
                <a:moveTo>
                  <a:pt x="4361342" y="0"/>
                </a:moveTo>
                <a:cubicBezTo>
                  <a:pt x="4583054" y="0"/>
                  <a:pt x="4804767" y="84581"/>
                  <a:pt x="4973928" y="253741"/>
                </a:cubicBezTo>
                <a:lnTo>
                  <a:pt x="6329823" y="1609637"/>
                </a:lnTo>
                <a:lnTo>
                  <a:pt x="6329823" y="4623812"/>
                </a:lnTo>
                <a:lnTo>
                  <a:pt x="44608" y="4623812"/>
                </a:lnTo>
                <a:lnTo>
                  <a:pt x="15859" y="4526805"/>
                </a:lnTo>
                <a:cubicBezTo>
                  <a:pt x="-37004" y="4253771"/>
                  <a:pt x="42291" y="3960208"/>
                  <a:pt x="253741" y="3748757"/>
                </a:cubicBezTo>
                <a:lnTo>
                  <a:pt x="3748756" y="253741"/>
                </a:lnTo>
                <a:cubicBezTo>
                  <a:pt x="3917917" y="84581"/>
                  <a:pt x="4139630" y="0"/>
                  <a:pt x="4361342" y="0"/>
                </a:cubicBezTo>
                <a:close/>
              </a:path>
            </a:pathLst>
          </a:custGeom>
          <a:solidFill>
            <a:srgbClr val="2F99F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6F8357C-8EE0-DA4F-0122-1C84375DD682}"/>
              </a:ext>
            </a:extLst>
          </p:cNvPr>
          <p:cNvSpPr/>
          <p:nvPr/>
        </p:nvSpPr>
        <p:spPr>
          <a:xfrm>
            <a:off x="7371864" y="1"/>
            <a:ext cx="4820136" cy="4990703"/>
          </a:xfrm>
          <a:custGeom>
            <a:avLst/>
            <a:gdLst>
              <a:gd name="connsiteX0" fmla="*/ 606345 w 5144486"/>
              <a:gd name="connsiteY0" fmla="*/ 0 h 5326531"/>
              <a:gd name="connsiteX1" fmla="*/ 5144486 w 5144486"/>
              <a:gd name="connsiteY1" fmla="*/ 0 h 5326531"/>
              <a:gd name="connsiteX2" fmla="*/ 5144486 w 5144486"/>
              <a:gd name="connsiteY2" fmla="*/ 4902232 h 5326531"/>
              <a:gd name="connsiteX3" fmla="*/ 4973928 w 5144486"/>
              <a:gd name="connsiteY3" fmla="*/ 5072790 h 5326531"/>
              <a:gd name="connsiteX4" fmla="*/ 3748756 w 5144486"/>
              <a:gd name="connsiteY4" fmla="*/ 5072790 h 5326531"/>
              <a:gd name="connsiteX5" fmla="*/ 253742 w 5144486"/>
              <a:gd name="connsiteY5" fmla="*/ 1577775 h 5326531"/>
              <a:gd name="connsiteX6" fmla="*/ 253742 w 5144486"/>
              <a:gd name="connsiteY6" fmla="*/ 352604 h 532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4486" h="5326531">
                <a:moveTo>
                  <a:pt x="606345" y="0"/>
                </a:moveTo>
                <a:lnTo>
                  <a:pt x="5144486" y="0"/>
                </a:lnTo>
                <a:lnTo>
                  <a:pt x="5144486" y="4902232"/>
                </a:lnTo>
                <a:lnTo>
                  <a:pt x="4973928" y="5072790"/>
                </a:lnTo>
                <a:cubicBezTo>
                  <a:pt x="4635606" y="5411112"/>
                  <a:pt x="4087078" y="5411112"/>
                  <a:pt x="3748756" y="5072790"/>
                </a:cubicBezTo>
                <a:lnTo>
                  <a:pt x="253742" y="1577775"/>
                </a:lnTo>
                <a:cubicBezTo>
                  <a:pt x="-84580" y="1239453"/>
                  <a:pt x="-84580" y="690925"/>
                  <a:pt x="253742" y="352604"/>
                </a:cubicBezTo>
                <a:close/>
              </a:path>
            </a:pathLst>
          </a:custGeom>
          <a:solidFill>
            <a:srgbClr val="0556A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556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E5845-AA19-B3C6-296D-D071E1EB944E}"/>
              </a:ext>
            </a:extLst>
          </p:cNvPr>
          <p:cNvSpPr txBox="1"/>
          <p:nvPr/>
        </p:nvSpPr>
        <p:spPr>
          <a:xfrm>
            <a:off x="361199" y="2943985"/>
            <a:ext cx="5582399" cy="69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CE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PHÁP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3AA51-574A-78B2-4E3A-02CE542B70EB}"/>
              </a:ext>
            </a:extLst>
          </p:cNvPr>
          <p:cNvSpPr txBox="1"/>
          <p:nvPr/>
        </p:nvSpPr>
        <p:spPr>
          <a:xfrm>
            <a:off x="388431" y="3775611"/>
            <a:ext cx="555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36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KHU </a:t>
            </a:r>
            <a:r>
              <a:rPr lang="en-US" sz="36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PHỐ, ẤP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49BB3-6A01-DA78-534F-678CB4DE4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0" t="1515" r="3703" b="4145"/>
          <a:stretch/>
        </p:blipFill>
        <p:spPr>
          <a:xfrm>
            <a:off x="6107134" y="567167"/>
            <a:ext cx="5723667" cy="5723667"/>
          </a:xfrm>
          <a:custGeom>
            <a:avLst/>
            <a:gdLst>
              <a:gd name="connsiteX0" fmla="*/ 2839114 w 5678228"/>
              <a:gd name="connsiteY0" fmla="*/ 0 h 5678228"/>
              <a:gd name="connsiteX1" fmla="*/ 3145116 w 5678228"/>
              <a:gd name="connsiteY1" fmla="*/ 126750 h 5678228"/>
              <a:gd name="connsiteX2" fmla="*/ 5551478 w 5678228"/>
              <a:gd name="connsiteY2" fmla="*/ 2533112 h 5678228"/>
              <a:gd name="connsiteX3" fmla="*/ 5551478 w 5678228"/>
              <a:gd name="connsiteY3" fmla="*/ 3145116 h 5678228"/>
              <a:gd name="connsiteX4" fmla="*/ 3145116 w 5678228"/>
              <a:gd name="connsiteY4" fmla="*/ 5551478 h 5678228"/>
              <a:gd name="connsiteX5" fmla="*/ 2533112 w 5678228"/>
              <a:gd name="connsiteY5" fmla="*/ 5551478 h 5678228"/>
              <a:gd name="connsiteX6" fmla="*/ 126750 w 5678228"/>
              <a:gd name="connsiteY6" fmla="*/ 3145116 h 5678228"/>
              <a:gd name="connsiteX7" fmla="*/ 126750 w 5678228"/>
              <a:gd name="connsiteY7" fmla="*/ 2533112 h 5678228"/>
              <a:gd name="connsiteX8" fmla="*/ 2533112 w 5678228"/>
              <a:gd name="connsiteY8" fmla="*/ 126750 h 5678228"/>
              <a:gd name="connsiteX9" fmla="*/ 2839114 w 5678228"/>
              <a:gd name="connsiteY9" fmla="*/ 0 h 56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8228" h="5678228">
                <a:moveTo>
                  <a:pt x="2839114" y="0"/>
                </a:moveTo>
                <a:cubicBezTo>
                  <a:pt x="2949864" y="0"/>
                  <a:pt x="3060616" y="42250"/>
                  <a:pt x="3145116" y="126750"/>
                </a:cubicBezTo>
                <a:lnTo>
                  <a:pt x="5551478" y="2533112"/>
                </a:lnTo>
                <a:cubicBezTo>
                  <a:pt x="5720478" y="2702112"/>
                  <a:pt x="5720478" y="2976116"/>
                  <a:pt x="5551478" y="3145116"/>
                </a:cubicBezTo>
                <a:lnTo>
                  <a:pt x="3145116" y="5551478"/>
                </a:lnTo>
                <a:cubicBezTo>
                  <a:pt x="2976116" y="5720478"/>
                  <a:pt x="2702112" y="5720478"/>
                  <a:pt x="2533112" y="5551478"/>
                </a:cubicBezTo>
                <a:lnTo>
                  <a:pt x="126750" y="3145116"/>
                </a:lnTo>
                <a:cubicBezTo>
                  <a:pt x="-42250" y="2976116"/>
                  <a:pt x="-42250" y="2702112"/>
                  <a:pt x="126750" y="2533112"/>
                </a:cubicBezTo>
                <a:lnTo>
                  <a:pt x="2533112" y="126750"/>
                </a:lnTo>
                <a:cubicBezTo>
                  <a:pt x="2617612" y="42250"/>
                  <a:pt x="2728364" y="0"/>
                  <a:pt x="2839114" y="0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</p:pic>
      <p:pic>
        <p:nvPicPr>
          <p:cNvPr id="10" name="Picture 9" descr="A person standing at a podium with speech bubbles&#10;&#10;Description automatically generated">
            <a:extLst>
              <a:ext uri="{FF2B5EF4-FFF2-40B4-BE49-F238E27FC236}">
                <a16:creationId xmlns:a16="http://schemas.microsoft.com/office/drawing/2014/main" id="{8EA215EB-5670-D2D3-DA5F-50C8114CE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3" y="5875515"/>
            <a:ext cx="357931" cy="3579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BE4412-190F-663D-1C43-BA861E8E5D67}"/>
              </a:ext>
            </a:extLst>
          </p:cNvPr>
          <p:cNvSpPr txBox="1"/>
          <p:nvPr/>
        </p:nvSpPr>
        <p:spPr>
          <a:xfrm>
            <a:off x="982558" y="6385846"/>
            <a:ext cx="2453693" cy="39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0988.000.092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cellphone with a screen&#10;&#10;Description automatically generated">
            <a:extLst>
              <a:ext uri="{FF2B5EF4-FFF2-40B4-BE49-F238E27FC236}">
                <a16:creationId xmlns:a16="http://schemas.microsoft.com/office/drawing/2014/main" id="{8668698A-F56B-B8D2-CBE8-B87E15442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7" y="6374167"/>
            <a:ext cx="354647" cy="354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7D1F88-C6A0-CD7E-0F1A-4DAD8C3AB80E}"/>
              </a:ext>
            </a:extLst>
          </p:cNvPr>
          <p:cNvSpPr txBox="1"/>
          <p:nvPr/>
        </p:nvSpPr>
        <p:spPr>
          <a:xfrm>
            <a:off x="1003587" y="5875515"/>
            <a:ext cx="2453693" cy="39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Nguyễn Hồng Vũ</a:t>
            </a:r>
            <a:endParaRPr lang="en-US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red logo&#10;&#10;Description automatically generated">
            <a:extLst>
              <a:ext uri="{FF2B5EF4-FFF2-40B4-BE49-F238E27FC236}">
                <a16:creationId xmlns:a16="http://schemas.microsoft.com/office/drawing/2014/main" id="{FDF1369A-93B9-C24B-0F13-99EC11C6D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9" y="333750"/>
            <a:ext cx="763926" cy="763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AF201-92EC-A558-E9AC-D38202058D12}"/>
              </a:ext>
            </a:extLst>
          </p:cNvPr>
          <p:cNvSpPr txBox="1"/>
          <p:nvPr/>
        </p:nvSpPr>
        <p:spPr>
          <a:xfrm>
            <a:off x="1237452" y="361770"/>
            <a:ext cx="5723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CE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 CHUYỂN ĐỔI SỐ</a:t>
            </a:r>
          </a:p>
          <a:p>
            <a:pPr algn="ctr"/>
            <a:r>
              <a:rPr lang="en-US" sz="20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THƯƠNG TP. HCM</a:t>
            </a:r>
            <a:endParaRPr lang="en-US" sz="20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4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95D4F78-D545-ACFB-509E-3053DC164BC2}"/>
              </a:ext>
            </a:extLst>
          </p:cNvPr>
          <p:cNvSpPr txBox="1"/>
          <p:nvPr/>
        </p:nvSpPr>
        <p:spPr>
          <a:xfrm>
            <a:off x="344886" y="456542"/>
            <a:ext cx="1113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</a:t>
            </a:r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 DÀNH CHO BAN ĐIỀU HÀNH KHU PHỐ - ẤP</a:t>
            </a:r>
            <a:endParaRPr lang="vi-VN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map with a pin on it&#10;&#10;Description automatically generated">
            <a:extLst>
              <a:ext uri="{FF2B5EF4-FFF2-40B4-BE49-F238E27FC236}">
                <a16:creationId xmlns:a16="http://schemas.microsoft.com/office/drawing/2014/main" id="{9CA332DF-414E-DA17-591A-F5D92281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44" y="1556033"/>
            <a:ext cx="673434" cy="673434"/>
          </a:xfrm>
          <a:prstGeom prst="rect">
            <a:avLst/>
          </a:prstGeom>
        </p:spPr>
      </p:pic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0CD98A32-A589-B53A-336E-D87908167427}"/>
              </a:ext>
            </a:extLst>
          </p:cNvPr>
          <p:cNvSpPr/>
          <p:nvPr/>
        </p:nvSpPr>
        <p:spPr>
          <a:xfrm>
            <a:off x="1925965" y="1640059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Xem bản đồ phân bố dân cư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2" name="Picture 11" descr="A blue clipboard and a yellow pencil&#10;&#10;Description automatically generated">
            <a:extLst>
              <a:ext uri="{FF2B5EF4-FFF2-40B4-BE49-F238E27FC236}">
                <a16:creationId xmlns:a16="http://schemas.microsoft.com/office/drawing/2014/main" id="{3951B388-075E-48DE-5616-824280BF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4" y="2491168"/>
            <a:ext cx="733063" cy="733063"/>
          </a:xfrm>
          <a:prstGeom prst="rect">
            <a:avLst/>
          </a:prstGeom>
        </p:spPr>
      </p:pic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494A5B4E-E5F0-F4AF-6006-89E737892AA0}"/>
              </a:ext>
            </a:extLst>
          </p:cNvPr>
          <p:cNvSpPr/>
          <p:nvPr/>
        </p:nvSpPr>
        <p:spPr>
          <a:xfrm>
            <a:off x="1906504" y="2582971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Xem và cập nhật thông tin cư dân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4" name="Picture 13" descr="A calendar and clock with ticks&#10;&#10;Description automatically generated">
            <a:extLst>
              <a:ext uri="{FF2B5EF4-FFF2-40B4-BE49-F238E27FC236}">
                <a16:creationId xmlns:a16="http://schemas.microsoft.com/office/drawing/2014/main" id="{7B6077E8-AB5F-0C0E-05F6-3341AC989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73" y="3511139"/>
            <a:ext cx="617634" cy="617634"/>
          </a:xfrm>
          <a:prstGeom prst="rect">
            <a:avLst/>
          </a:prstGeom>
        </p:spPr>
      </p:pic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D75DC820-DC60-7CE3-96A6-8CDF3D26EB9B}"/>
              </a:ext>
            </a:extLst>
          </p:cNvPr>
          <p:cNvSpPr/>
          <p:nvPr/>
        </p:nvSpPr>
        <p:spPr>
          <a:xfrm>
            <a:off x="1889279" y="3441329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Tạo cuộc họp, mời họp và nhắc nhở lịch họp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7" name="Picture 16" descr="A magnifying glass with gears&#10;&#10;Description automatically generated">
            <a:extLst>
              <a:ext uri="{FF2B5EF4-FFF2-40B4-BE49-F238E27FC236}">
                <a16:creationId xmlns:a16="http://schemas.microsoft.com/office/drawing/2014/main" id="{DC096837-B862-85C0-AF68-56191326C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90" y="4335525"/>
            <a:ext cx="636117" cy="636117"/>
          </a:xfrm>
          <a:prstGeom prst="rect">
            <a:avLst/>
          </a:prstGeom>
        </p:spPr>
      </p:pic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697416BF-18CE-0AA6-DD40-670EA38D0C57}"/>
              </a:ext>
            </a:extLst>
          </p:cNvPr>
          <p:cNvSpPr/>
          <p:nvPr/>
        </p:nvSpPr>
        <p:spPr>
          <a:xfrm>
            <a:off x="1889279" y="4258906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Theo dõi nhiệm vụ được giao, báo cáo công việc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0" name="Picture 19" descr="A group of people in a pink shirt&#10;&#10;Description automatically generated">
            <a:extLst>
              <a:ext uri="{FF2B5EF4-FFF2-40B4-BE49-F238E27FC236}">
                <a16:creationId xmlns:a16="http://schemas.microsoft.com/office/drawing/2014/main" id="{4EAF2F0C-C1DE-9634-EFD1-38FB2210E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90" y="5248677"/>
            <a:ext cx="733063" cy="733063"/>
          </a:xfrm>
          <a:prstGeom prst="rect">
            <a:avLst/>
          </a:prstGeom>
        </p:spPr>
      </p:pic>
      <p:sp>
        <p:nvSpPr>
          <p:cNvPr id="21" name="Rounded Rectangle 10">
            <a:extLst>
              <a:ext uri="{FF2B5EF4-FFF2-40B4-BE49-F238E27FC236}">
                <a16:creationId xmlns:a16="http://schemas.microsoft.com/office/drawing/2014/main" id="{CE3E564B-0374-D72E-EA70-3D548E77FF8B}"/>
              </a:ext>
            </a:extLst>
          </p:cNvPr>
          <p:cNvSpPr/>
          <p:nvPr/>
        </p:nvSpPr>
        <p:spPr>
          <a:xfrm>
            <a:off x="1906504" y="5333740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nội dung cuộc họp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3" name="Picture 22" descr="A computer with a magnifying glass over it&#10;&#10;Description automatically generated">
            <a:extLst>
              <a:ext uri="{FF2B5EF4-FFF2-40B4-BE49-F238E27FC236}">
                <a16:creationId xmlns:a16="http://schemas.microsoft.com/office/drawing/2014/main" id="{814319E3-E245-591B-FA87-8480D2856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8213" y="1603192"/>
            <a:ext cx="606887" cy="606887"/>
          </a:xfrm>
          <a:prstGeom prst="rect">
            <a:avLst/>
          </a:prstGeom>
        </p:spPr>
      </p:pic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9A1338BA-82B6-F38B-5334-1248E6B8CA1E}"/>
              </a:ext>
            </a:extLst>
          </p:cNvPr>
          <p:cNvSpPr/>
          <p:nvPr/>
        </p:nvSpPr>
        <p:spPr>
          <a:xfrm>
            <a:off x="7757932" y="1559569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Theo dõi các công việc, sự vụ của Khu phố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8" name="Picture 27" descr="A calculator and coins&#10;&#10;Description automatically generated">
            <a:extLst>
              <a:ext uri="{FF2B5EF4-FFF2-40B4-BE49-F238E27FC236}">
                <a16:creationId xmlns:a16="http://schemas.microsoft.com/office/drawing/2014/main" id="{E59C463E-E884-93D2-2653-FDA7C1CF5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6808" y="2316291"/>
            <a:ext cx="571961" cy="571961"/>
          </a:xfrm>
          <a:prstGeom prst="rect">
            <a:avLst/>
          </a:prstGeom>
        </p:spPr>
      </p:pic>
      <p:sp>
        <p:nvSpPr>
          <p:cNvPr id="30" name="Rounded Rectangle 10">
            <a:extLst>
              <a:ext uri="{FF2B5EF4-FFF2-40B4-BE49-F238E27FC236}">
                <a16:creationId xmlns:a16="http://schemas.microsoft.com/office/drawing/2014/main" id="{6433870E-906F-CCCE-5910-713B73B94469}"/>
              </a:ext>
            </a:extLst>
          </p:cNvPr>
          <p:cNvSpPr/>
          <p:nvPr/>
        </p:nvSpPr>
        <p:spPr>
          <a:xfrm>
            <a:off x="7757932" y="2332300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Báo cáo, đối soát thu chi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1" name="Picture 30" descr="A group of colorful chat bubbles&#10;&#10;Description automatically generated">
            <a:extLst>
              <a:ext uri="{FF2B5EF4-FFF2-40B4-BE49-F238E27FC236}">
                <a16:creationId xmlns:a16="http://schemas.microsoft.com/office/drawing/2014/main" id="{3625F874-34D5-D5DB-E238-03B956299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6808" y="3129021"/>
            <a:ext cx="639101" cy="639101"/>
          </a:xfrm>
          <a:prstGeom prst="rect">
            <a:avLst/>
          </a:prstGeom>
        </p:spPr>
      </p:pic>
      <p:sp>
        <p:nvSpPr>
          <p:cNvPr id="32" name="Rounded Rectangle 10">
            <a:extLst>
              <a:ext uri="{FF2B5EF4-FFF2-40B4-BE49-F238E27FC236}">
                <a16:creationId xmlns:a16="http://schemas.microsoft.com/office/drawing/2014/main" id="{A5CE1F91-F605-87FB-985A-EF47A0B5E88E}"/>
              </a:ext>
            </a:extLst>
          </p:cNvPr>
          <p:cNvSpPr/>
          <p:nvPr/>
        </p:nvSpPr>
        <p:spPr>
          <a:xfrm>
            <a:off x="7843445" y="3112516"/>
            <a:ext cx="4198552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Tiếp nhận, xử lý các phản ánh, góp ý kiến của cư dân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3" name="Rounded Rectangle 10">
            <a:extLst>
              <a:ext uri="{FF2B5EF4-FFF2-40B4-BE49-F238E27FC236}">
                <a16:creationId xmlns:a16="http://schemas.microsoft.com/office/drawing/2014/main" id="{5286CC20-ED7B-C54D-CBE4-A8962369C0E2}"/>
              </a:ext>
            </a:extLst>
          </p:cNvPr>
          <p:cNvSpPr/>
          <p:nvPr/>
        </p:nvSpPr>
        <p:spPr>
          <a:xfrm>
            <a:off x="7820746" y="4743597"/>
            <a:ext cx="281168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Thống kê, báo cáo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4" name="Picture 33" descr="A colorful pie chart and bar graph&#10;&#10;Description automatically generated">
            <a:extLst>
              <a:ext uri="{FF2B5EF4-FFF2-40B4-BE49-F238E27FC236}">
                <a16:creationId xmlns:a16="http://schemas.microsoft.com/office/drawing/2014/main" id="{4AA291A7-7DBF-48F1-431A-F1C5F11274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9416" y="4724661"/>
            <a:ext cx="654260" cy="654260"/>
          </a:xfrm>
          <a:prstGeom prst="rect">
            <a:avLst/>
          </a:prstGeom>
        </p:spPr>
      </p:pic>
      <p:pic>
        <p:nvPicPr>
          <p:cNvPr id="37" name="Picture 36" descr="A magnifying glass with graph and graph&#10;&#10;Description automatically generated">
            <a:extLst>
              <a:ext uri="{FF2B5EF4-FFF2-40B4-BE49-F238E27FC236}">
                <a16:creationId xmlns:a16="http://schemas.microsoft.com/office/drawing/2014/main" id="{2CC6E48A-6937-7810-59AF-82C68B7356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0055" y="5552733"/>
            <a:ext cx="858014" cy="858014"/>
          </a:xfrm>
          <a:prstGeom prst="rect">
            <a:avLst/>
          </a:prstGeom>
        </p:spPr>
      </p:pic>
      <p:sp>
        <p:nvSpPr>
          <p:cNvPr id="38" name="Rounded Rectangle 10">
            <a:extLst>
              <a:ext uri="{FF2B5EF4-FFF2-40B4-BE49-F238E27FC236}">
                <a16:creationId xmlns:a16="http://schemas.microsoft.com/office/drawing/2014/main" id="{227ECEEF-C7E8-2A83-127B-303A4C97C985}"/>
              </a:ext>
            </a:extLst>
          </p:cNvPr>
          <p:cNvSpPr/>
          <p:nvPr/>
        </p:nvSpPr>
        <p:spPr>
          <a:xfrm>
            <a:off x="7820747" y="5547109"/>
            <a:ext cx="281168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Tìm kiếm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9" name="Picture 38" descr="A person with a megaphone&#10;&#10;Description automatically generated">
            <a:extLst>
              <a:ext uri="{FF2B5EF4-FFF2-40B4-BE49-F238E27FC236}">
                <a16:creationId xmlns:a16="http://schemas.microsoft.com/office/drawing/2014/main" id="{79DADA63-B500-5987-3E05-F9650B57E6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9416" y="3897012"/>
            <a:ext cx="1013211" cy="710089"/>
          </a:xfrm>
          <a:prstGeom prst="rect">
            <a:avLst/>
          </a:prstGeom>
        </p:spPr>
      </p:pic>
      <p:sp>
        <p:nvSpPr>
          <p:cNvPr id="42" name="Rounded Rectangle 10">
            <a:extLst>
              <a:ext uri="{FF2B5EF4-FFF2-40B4-BE49-F238E27FC236}">
                <a16:creationId xmlns:a16="http://schemas.microsoft.com/office/drawing/2014/main" id="{89AC1EBB-7AC7-7437-F706-98C644D3A1DD}"/>
              </a:ext>
            </a:extLst>
          </p:cNvPr>
          <p:cNvSpPr/>
          <p:nvPr/>
        </p:nvSpPr>
        <p:spPr>
          <a:xfrm>
            <a:off x="7907500" y="3959101"/>
            <a:ext cx="399607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tin tức, thông báo</a:t>
            </a:r>
            <a:endParaRPr lang="en-US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558AABB-F76F-CCA2-EEA6-431727BF5124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and red logo&#10;&#10;Description automatically generated">
            <a:extLst>
              <a:ext uri="{FF2B5EF4-FFF2-40B4-BE49-F238E27FC236}">
                <a16:creationId xmlns:a16="http://schemas.microsoft.com/office/drawing/2014/main" id="{15A0602A-4FEC-DE2D-808B-A5B296F2E3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7D3FF-2617-2245-73D6-A2C7AA7F7C74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0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95D4F78-D545-ACFB-509E-3053DC164BC2}"/>
              </a:ext>
            </a:extLst>
          </p:cNvPr>
          <p:cNvSpPr txBox="1"/>
          <p:nvPr/>
        </p:nvSpPr>
        <p:spPr>
          <a:xfrm>
            <a:off x="344886" y="456542"/>
            <a:ext cx="1113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</a:t>
            </a:r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 DÀNH CƯ DÂN</a:t>
            </a:r>
            <a:endParaRPr lang="vi-VN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blue clipboard and a yellow pencil&#10;&#10;Description automatically generated">
            <a:extLst>
              <a:ext uri="{FF2B5EF4-FFF2-40B4-BE49-F238E27FC236}">
                <a16:creationId xmlns:a16="http://schemas.microsoft.com/office/drawing/2014/main" id="{3951B388-075E-48DE-5616-824280BF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1" y="1380687"/>
            <a:ext cx="733063" cy="733063"/>
          </a:xfrm>
          <a:prstGeom prst="rect">
            <a:avLst/>
          </a:prstGeom>
        </p:spPr>
      </p:pic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494A5B4E-E5F0-F4AF-6006-89E737892AA0}"/>
              </a:ext>
            </a:extLst>
          </p:cNvPr>
          <p:cNvSpPr/>
          <p:nvPr/>
        </p:nvSpPr>
        <p:spPr>
          <a:xfrm>
            <a:off x="2061658" y="1497563"/>
            <a:ext cx="6034074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Xem thông tin cá nhân, hộ gia đình, yêu cầu cập nhật thông tin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" name="Picture 1" descr="A person with a megaphone&#10;&#10;Description automatically generated">
            <a:extLst>
              <a:ext uri="{FF2B5EF4-FFF2-40B4-BE49-F238E27FC236}">
                <a16:creationId xmlns:a16="http://schemas.microsoft.com/office/drawing/2014/main" id="{03193803-7860-14C0-86C2-2A5667BC9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53" y="2259305"/>
            <a:ext cx="1013211" cy="710089"/>
          </a:xfrm>
          <a:prstGeom prst="rect">
            <a:avLst/>
          </a:prstGeom>
        </p:spPr>
      </p:pic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F4C7FF1C-9964-2025-1D05-E2E0AF6760B1}"/>
              </a:ext>
            </a:extLst>
          </p:cNvPr>
          <p:cNvSpPr/>
          <p:nvPr/>
        </p:nvSpPr>
        <p:spPr>
          <a:xfrm>
            <a:off x="2061658" y="2339364"/>
            <a:ext cx="6034074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Xem tin tức, thông báo từ phường xã, khu phố - ấp</a:t>
            </a:r>
            <a:endParaRPr lang="en-US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5" name="Picture 4" descr="A group of colorful chat bubbles&#10;&#10;Description automatically generated">
            <a:extLst>
              <a:ext uri="{FF2B5EF4-FFF2-40B4-BE49-F238E27FC236}">
                <a16:creationId xmlns:a16="http://schemas.microsoft.com/office/drawing/2014/main" id="{A15DC1F8-1D96-5779-F2C1-6722781C9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53" y="3175532"/>
            <a:ext cx="639101" cy="63910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045F9A-0053-FC8E-8D69-5D76BD278D98}"/>
              </a:ext>
            </a:extLst>
          </p:cNvPr>
          <p:cNvSpPr/>
          <p:nvPr/>
        </p:nvSpPr>
        <p:spPr>
          <a:xfrm>
            <a:off x="2039639" y="3159027"/>
            <a:ext cx="5727915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Gửi, theo dõi các ý kiến đóng góp, phản ánh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6" name="Picture 15" descr="A calendar and clock with ticks&#10;&#10;Description automatically generated">
            <a:extLst>
              <a:ext uri="{FF2B5EF4-FFF2-40B4-BE49-F238E27FC236}">
                <a16:creationId xmlns:a16="http://schemas.microsoft.com/office/drawing/2014/main" id="{48CD6B9C-C292-EC6A-74A6-CD15B7E7D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03" y="4029461"/>
            <a:ext cx="617634" cy="617634"/>
          </a:xfrm>
          <a:prstGeom prst="rect">
            <a:avLst/>
          </a:prstGeom>
        </p:spPr>
      </p:pic>
      <p:sp>
        <p:nvSpPr>
          <p:cNvPr id="19" name="Rounded Rectangle 10">
            <a:extLst>
              <a:ext uri="{FF2B5EF4-FFF2-40B4-BE49-F238E27FC236}">
                <a16:creationId xmlns:a16="http://schemas.microsoft.com/office/drawing/2014/main" id="{C8A904B3-53F1-2B7E-79C2-DCDE5D5DC2F2}"/>
              </a:ext>
            </a:extLst>
          </p:cNvPr>
          <p:cNvSpPr/>
          <p:nvPr/>
        </p:nvSpPr>
        <p:spPr>
          <a:xfrm>
            <a:off x="2061658" y="3959651"/>
            <a:ext cx="5793231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Xem lịch họp được mời, xác nhận tham dự họp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2" name="Picture 21" descr="A calculator and coins&#10;&#10;Description automatically generated">
            <a:extLst>
              <a:ext uri="{FF2B5EF4-FFF2-40B4-BE49-F238E27FC236}">
                <a16:creationId xmlns:a16="http://schemas.microsoft.com/office/drawing/2014/main" id="{D9F14D24-AB2F-147B-70F1-ADD014102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92" y="4801440"/>
            <a:ext cx="571961" cy="571961"/>
          </a:xfrm>
          <a:prstGeom prst="rect">
            <a:avLst/>
          </a:prstGeom>
        </p:spPr>
      </p:pic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2EF54747-7A11-43C4-7ACA-9F667AC0CF69}"/>
              </a:ext>
            </a:extLst>
          </p:cNvPr>
          <p:cNvSpPr/>
          <p:nvPr/>
        </p:nvSpPr>
        <p:spPr>
          <a:xfrm>
            <a:off x="2039639" y="4820491"/>
            <a:ext cx="5887542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Xem các khoản thu, chi của khu phố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9" name="Picture 28" descr="A paper with a list on it&#10;&#10;Description automatically generated">
            <a:extLst>
              <a:ext uri="{FF2B5EF4-FFF2-40B4-BE49-F238E27FC236}">
                <a16:creationId xmlns:a16="http://schemas.microsoft.com/office/drawing/2014/main" id="{5856E8CC-A1AF-A7AE-6107-DF3C4E910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130" y="5587215"/>
            <a:ext cx="571961" cy="571961"/>
          </a:xfrm>
          <a:prstGeom prst="rect">
            <a:avLst/>
          </a:prstGeom>
        </p:spPr>
      </p:pic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A485F4E1-1083-D840-A6FB-5227CEA6A4BE}"/>
              </a:ext>
            </a:extLst>
          </p:cNvPr>
          <p:cNvSpPr/>
          <p:nvPr/>
        </p:nvSpPr>
        <p:spPr>
          <a:xfrm>
            <a:off x="2017900" y="5586241"/>
            <a:ext cx="441796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Xem nội dung cuộc họp của Khu phố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01CF46-3D21-DCB2-37F9-1900A7D00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1878" y="1380687"/>
            <a:ext cx="2379955" cy="4799388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3ACFF2E-B5CC-CE1D-9AAC-07B72DBD8B80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blue and red logo&#10;&#10;Description automatically generated">
            <a:extLst>
              <a:ext uri="{FF2B5EF4-FFF2-40B4-BE49-F238E27FC236}">
                <a16:creationId xmlns:a16="http://schemas.microsoft.com/office/drawing/2014/main" id="{9AC745A1-8D3C-F762-AAE3-EE80FFE89E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6226B-893D-81B8-9FAB-037B072815C2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70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846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LỘ TRÌNH TRIỂN KHAI </a:t>
            </a:r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HỆ THỐNG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2F46BD-9BC2-B3D0-CC99-4988710B0AFA}"/>
              </a:ext>
            </a:extLst>
          </p:cNvPr>
          <p:cNvSpPr/>
          <p:nvPr/>
        </p:nvSpPr>
        <p:spPr>
          <a:xfrm>
            <a:off x="1740498" y="2436094"/>
            <a:ext cx="2113734" cy="647998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Chuẩn bị dữ liệu</a:t>
            </a:r>
            <a:endParaRPr lang="en-US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193207-5E83-77DF-FB8C-3F2FD8A66C39}"/>
              </a:ext>
            </a:extLst>
          </p:cNvPr>
          <p:cNvSpPr/>
          <p:nvPr/>
        </p:nvSpPr>
        <p:spPr>
          <a:xfrm>
            <a:off x="3860639" y="2433222"/>
            <a:ext cx="2625474" cy="647998"/>
          </a:xfrm>
          <a:prstGeom prst="rect">
            <a:avLst/>
          </a:prstGeom>
          <a:solidFill>
            <a:srgbClr val="0556A0"/>
          </a:solidFill>
          <a:ln>
            <a:noFill/>
          </a:ln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Chuẩn hóa và import dữ liệu vào hệ thống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0C107-4F2C-CA20-8DBF-2754B19A5600}"/>
              </a:ext>
            </a:extLst>
          </p:cNvPr>
          <p:cNvSpPr/>
          <p:nvPr/>
        </p:nvSpPr>
        <p:spPr>
          <a:xfrm>
            <a:off x="6486113" y="2433222"/>
            <a:ext cx="2167667" cy="647998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 tài khoản và HDSD</a:t>
            </a:r>
            <a:endParaRPr lang="en-US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7B1564-D212-0042-11C9-A0CA6E4E1787}"/>
              </a:ext>
            </a:extLst>
          </p:cNvPr>
          <p:cNvSpPr/>
          <p:nvPr/>
        </p:nvSpPr>
        <p:spPr>
          <a:xfrm>
            <a:off x="1740497" y="3093009"/>
            <a:ext cx="2113729" cy="432000"/>
          </a:xfrm>
          <a:prstGeom prst="rect">
            <a:avLst/>
          </a:prstGeom>
          <a:solidFill>
            <a:srgbClr val="F69921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tuần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1651FC-A9BF-3F70-DDFA-856CA1BDE362}"/>
              </a:ext>
            </a:extLst>
          </p:cNvPr>
          <p:cNvSpPr/>
          <p:nvPr/>
        </p:nvSpPr>
        <p:spPr>
          <a:xfrm>
            <a:off x="3860639" y="3089226"/>
            <a:ext cx="2625474" cy="4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tuần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80010-D7DE-2C09-6C43-EB301E0B9917}"/>
              </a:ext>
            </a:extLst>
          </p:cNvPr>
          <p:cNvSpPr/>
          <p:nvPr/>
        </p:nvSpPr>
        <p:spPr>
          <a:xfrm>
            <a:off x="6492520" y="3097232"/>
            <a:ext cx="2167667" cy="432000"/>
          </a:xfrm>
          <a:prstGeom prst="rect">
            <a:avLst/>
          </a:prstGeom>
          <a:solidFill>
            <a:srgbClr val="F69921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tuần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6585F9-A301-7E51-856E-2A6BFDBA2923}"/>
              </a:ext>
            </a:extLst>
          </p:cNvPr>
          <p:cNvSpPr/>
          <p:nvPr/>
        </p:nvSpPr>
        <p:spPr>
          <a:xfrm>
            <a:off x="8666594" y="2433222"/>
            <a:ext cx="2167667" cy="1096010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dẫn và hỗ trợ sau triển khai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BE17A41-C8E0-9CE2-C4FA-46EAC035C694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blue and red logo&#10;&#10;Description automatically generated">
            <a:extLst>
              <a:ext uri="{FF2B5EF4-FFF2-40B4-BE49-F238E27FC236}">
                <a16:creationId xmlns:a16="http://schemas.microsoft.com/office/drawing/2014/main" id="{12031527-E2F8-871E-F53D-5F91AE05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61182-F502-EC40-54AD-A5035745A48D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0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LÃNH ĐẠO, CÁN BỘ PHƯỜNG/ XÃ 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2BBC8-3A14-B185-F121-60140AF7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283"/>
          <a:stretch/>
        </p:blipFill>
        <p:spPr>
          <a:xfrm>
            <a:off x="1644572" y="959236"/>
            <a:ext cx="8902856" cy="53565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810F66-BF9B-7964-2692-E56C1B272C5D}"/>
              </a:ext>
            </a:extLst>
          </p:cNvPr>
          <p:cNvSpPr txBox="1"/>
          <p:nvPr/>
        </p:nvSpPr>
        <p:spPr>
          <a:xfrm>
            <a:off x="1956754" y="974478"/>
            <a:ext cx="743584" cy="153888"/>
          </a:xfrm>
          <a:prstGeom prst="rect">
            <a:avLst/>
          </a:prstGeom>
          <a:solidFill>
            <a:srgbClr val="1C1C1C"/>
          </a:solidFill>
        </p:spPr>
        <p:txBody>
          <a:bodyPr wrap="square" rtlCol="0">
            <a:spAutoFit/>
          </a:bodyPr>
          <a:lstStyle/>
          <a:p>
            <a:endParaRPr lang="en-US" sz="4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8CC11FB7-45B0-7872-AE3F-17139A2180C7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625B348A-B6B2-1FD7-8443-CB8E0CB8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B9E15-1ADF-180C-02C5-DA334DCD2B3C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77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LÃNH ĐẠO, CÁN BỘ PHƯỜNG/ XÃ 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4414D-AF3D-BC77-8CEA-2DA44E6B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55" y="1076225"/>
            <a:ext cx="2696074" cy="5280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19A547-705C-FC39-015C-621913099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97" y="1076225"/>
            <a:ext cx="2696074" cy="5280118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E4135E6D-9A58-22EE-75BF-11D47C74F9EA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F46C89F8-7766-FC0C-A394-55351C6F2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1964E-A2CE-86FD-4335-E36363895E36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7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LÃNH ĐẠO, CÁN BỘ PHƯỜNG/ XÃ 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D6A5B-9F1F-5C74-753A-28474011E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18" y="979114"/>
            <a:ext cx="2112409" cy="5295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247E2E-183E-B951-F400-45E7D6D55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17" y="959236"/>
            <a:ext cx="2445520" cy="5295365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0EDF0121-37AB-4528-9792-7FE58168CC89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E8E4C07A-8E0D-9DC0-6FCF-771B430B4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EC255A-95DC-7DC6-79B4-AA19C23D5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830" y="979114"/>
            <a:ext cx="2436340" cy="52754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91D3F-7D39-A222-308F-1C5E48243ABF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569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LÃNH ĐẠO, CÁN BỘ PHƯỜNG/ XÃ 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CFB9E-3968-CF03-91D4-529FCB9E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12" y="959236"/>
            <a:ext cx="2448360" cy="5301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A8BBE-F4AF-437F-EDC8-FD5372C71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140" y="959236"/>
            <a:ext cx="2448360" cy="5301516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ADD44093-E7A3-E941-512F-42FBF5A2F5BB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74242E44-B2C7-49F3-19CE-014EF62DC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8E946-BCC0-82E2-D060-F0239B1B9332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06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BAN ĐIỀU HÀNH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29862-7350-2B99-09AA-046339F2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580"/>
          <a:stretch/>
        </p:blipFill>
        <p:spPr>
          <a:xfrm>
            <a:off x="2070094" y="942320"/>
            <a:ext cx="7850598" cy="55177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1632F372-BD3F-CE90-A8CF-072265565597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CAB19-88F0-AD20-4A68-DABCA76094B1}"/>
              </a:ext>
            </a:extLst>
          </p:cNvPr>
          <p:cNvSpPr txBox="1"/>
          <p:nvPr/>
        </p:nvSpPr>
        <p:spPr>
          <a:xfrm>
            <a:off x="2337754" y="949078"/>
            <a:ext cx="743584" cy="138499"/>
          </a:xfrm>
          <a:prstGeom prst="rect">
            <a:avLst/>
          </a:prstGeom>
          <a:solidFill>
            <a:srgbClr val="1C1C1C"/>
          </a:solidFill>
        </p:spPr>
        <p:txBody>
          <a:bodyPr wrap="square" rtlCol="0">
            <a:spAutoFit/>
          </a:bodyPr>
          <a:lstStyle/>
          <a:p>
            <a:endParaRPr lang="en-US" sz="300"/>
          </a:p>
        </p:txBody>
      </p:sp>
      <p:pic>
        <p:nvPicPr>
          <p:cNvPr id="9" name="Picture 8" descr="A blue and red logo&#10;&#10;Description automatically generated">
            <a:extLst>
              <a:ext uri="{FF2B5EF4-FFF2-40B4-BE49-F238E27FC236}">
                <a16:creationId xmlns:a16="http://schemas.microsoft.com/office/drawing/2014/main" id="{EFB82639-3419-303A-DB74-641E3608C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57E7A-ADAE-B27A-53C1-75255B3610FE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27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BAN ĐIỀU HÀNH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46941-D0BA-32E2-92B3-034C0B83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674" y="969332"/>
            <a:ext cx="2789327" cy="5462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A80B6-B434-52AC-861E-12B316DEC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136" y="1010584"/>
            <a:ext cx="2789327" cy="5462748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CF9C7B26-D789-3043-A004-B7EBE62CEF49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and red logo&#10;&#10;Description automatically generated">
            <a:extLst>
              <a:ext uri="{FF2B5EF4-FFF2-40B4-BE49-F238E27FC236}">
                <a16:creationId xmlns:a16="http://schemas.microsoft.com/office/drawing/2014/main" id="{E7FD4027-5BF3-8F9D-6BB2-31A4CF056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1BEE3-D987-B633-4738-66F4FE37C9E4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1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BAN ĐIỀU HÀNH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0660F-5AB4-985C-376B-DC13623D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35" y="1122984"/>
            <a:ext cx="2639226" cy="5168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0319E-F1DA-DB4A-2895-6EE5F6D14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933" y="995998"/>
            <a:ext cx="2802127" cy="548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F2E78-AF04-863A-39DE-5232F82F8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350" y="995997"/>
            <a:ext cx="2802127" cy="5487500"/>
          </a:xfrm>
          <a:prstGeom prst="rect">
            <a:avLst/>
          </a:prstGeom>
        </p:spPr>
      </p:pic>
      <p:sp>
        <p:nvSpPr>
          <p:cNvPr id="10" name="Freeform 3">
            <a:extLst>
              <a:ext uri="{FF2B5EF4-FFF2-40B4-BE49-F238E27FC236}">
                <a16:creationId xmlns:a16="http://schemas.microsoft.com/office/drawing/2014/main" id="{43D40FDF-2FCE-BBB5-71CA-6970D96280D3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blue and red logo&#10;&#10;Description automatically generated">
            <a:extLst>
              <a:ext uri="{FF2B5EF4-FFF2-40B4-BE49-F238E27FC236}">
                <a16:creationId xmlns:a16="http://schemas.microsoft.com/office/drawing/2014/main" id="{8EDD06D2-8C70-773D-950F-AB26D5157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3E9C9-339A-A37E-46C1-660DF5304297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9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24F130-C021-CBFD-579A-136DD09884FE}"/>
              </a:ext>
            </a:extLst>
          </p:cNvPr>
          <p:cNvSpPr txBox="1"/>
          <p:nvPr/>
        </p:nvSpPr>
        <p:spPr>
          <a:xfrm>
            <a:off x="208824" y="2109679"/>
            <a:ext cx="28920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</a:p>
          <a:p>
            <a:pPr algn="r"/>
            <a:r>
              <a:rPr lang="en-US" sz="5400" b="1" dirty="0">
                <a:solidFill>
                  <a:srgbClr val="CE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 BÀY</a:t>
            </a:r>
            <a:endParaRPr lang="en-US" sz="5400" dirty="0">
              <a:solidFill>
                <a:srgbClr val="CE02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99F4EF-61B0-969B-533A-BFC74D1A101D}"/>
              </a:ext>
            </a:extLst>
          </p:cNvPr>
          <p:cNvSpPr txBox="1"/>
          <p:nvPr/>
        </p:nvSpPr>
        <p:spPr>
          <a:xfrm>
            <a:off x="13056243" y="315063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FA40FE-9677-E696-3051-EAE60B8F0C92}"/>
              </a:ext>
            </a:extLst>
          </p:cNvPr>
          <p:cNvSpPr txBox="1"/>
          <p:nvPr/>
        </p:nvSpPr>
        <p:spPr>
          <a:xfrm>
            <a:off x="15046036" y="812569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Rounded Rectangle 25">
            <a:extLst>
              <a:ext uri="{FF2B5EF4-FFF2-40B4-BE49-F238E27FC236}">
                <a16:creationId xmlns:a16="http://schemas.microsoft.com/office/drawing/2014/main" id="{7C0C4C23-717C-A4FF-B68E-E1A16C161DEF}"/>
              </a:ext>
            </a:extLst>
          </p:cNvPr>
          <p:cNvSpPr/>
          <p:nvPr/>
        </p:nvSpPr>
        <p:spPr>
          <a:xfrm>
            <a:off x="6367364" y="1459852"/>
            <a:ext cx="4202960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3200" b="1">
                <a:solidFill>
                  <a:srgbClr val="0556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GIỚI THIỆU VỀ IDX</a:t>
            </a:r>
            <a:endParaRPr lang="en-US" sz="3200" b="1" dirty="0">
              <a:solidFill>
                <a:srgbClr val="0556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 descr="A magnifying glass and graph&#10;&#10;Description automatically generated">
            <a:extLst>
              <a:ext uri="{FF2B5EF4-FFF2-40B4-BE49-F238E27FC236}">
                <a16:creationId xmlns:a16="http://schemas.microsoft.com/office/drawing/2014/main" id="{0F173A75-965B-0439-69D4-A1376ABA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98" y="2713353"/>
            <a:ext cx="849600" cy="849600"/>
          </a:xfrm>
          <a:prstGeom prst="rect">
            <a:avLst/>
          </a:prstGeom>
        </p:spPr>
      </p:pic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AE6F3ABF-7619-14AF-B1BE-09A327935D8D}"/>
              </a:ext>
            </a:extLst>
          </p:cNvPr>
          <p:cNvSpPr/>
          <p:nvPr/>
        </p:nvSpPr>
        <p:spPr>
          <a:xfrm>
            <a:off x="6293062" y="2907365"/>
            <a:ext cx="4202960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3200" b="1">
                <a:solidFill>
                  <a:srgbClr val="0294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TỔNG QUAN</a:t>
            </a:r>
            <a:endParaRPr lang="en-US" sz="3200" b="1" dirty="0">
              <a:solidFill>
                <a:srgbClr val="0294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15" descr="A hand pointing at a gear with question marks&#10;&#10;Description automatically generated">
            <a:extLst>
              <a:ext uri="{FF2B5EF4-FFF2-40B4-BE49-F238E27FC236}">
                <a16:creationId xmlns:a16="http://schemas.microsoft.com/office/drawing/2014/main" id="{04F81D28-B2A0-2BB0-4EF6-400AAC295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98" y="4149646"/>
            <a:ext cx="790623" cy="790623"/>
          </a:xfrm>
          <a:prstGeom prst="rect">
            <a:avLst/>
          </a:prstGeom>
        </p:spPr>
      </p:pic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E54B71E5-59B7-C2E7-4399-C108749899FB}"/>
              </a:ext>
            </a:extLst>
          </p:cNvPr>
          <p:cNvSpPr/>
          <p:nvPr/>
        </p:nvSpPr>
        <p:spPr>
          <a:xfrm>
            <a:off x="6196681" y="5454532"/>
            <a:ext cx="4838184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3200" b="1">
                <a:solidFill>
                  <a:srgbClr val="0294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LỘ TRÌNH TRIỂN KHAI</a:t>
            </a:r>
            <a:endParaRPr lang="en-US" sz="3200" b="1" dirty="0">
              <a:solidFill>
                <a:srgbClr val="0294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 descr="A calendar with a clock and colorful boxes&#10;&#10;Description automatically generated">
            <a:extLst>
              <a:ext uri="{FF2B5EF4-FFF2-40B4-BE49-F238E27FC236}">
                <a16:creationId xmlns:a16="http://schemas.microsoft.com/office/drawing/2014/main" id="{960654CD-B9D2-413A-202F-015162DB3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271" y="5398148"/>
            <a:ext cx="722583" cy="722583"/>
          </a:xfrm>
          <a:prstGeom prst="rect">
            <a:avLst/>
          </a:prstGeom>
        </p:spPr>
      </p:pic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9886BEC8-ECF8-B235-B687-23415EF4FC23}"/>
              </a:ext>
            </a:extLst>
          </p:cNvPr>
          <p:cNvSpPr/>
          <p:nvPr/>
        </p:nvSpPr>
        <p:spPr>
          <a:xfrm>
            <a:off x="6270014" y="4252569"/>
            <a:ext cx="4468278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3200" b="1">
                <a:solidFill>
                  <a:srgbClr val="0556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GIẢI PHÁP ĐỀ XUẤT</a:t>
            </a:r>
            <a:endParaRPr lang="en-US" sz="3200" b="1" dirty="0">
              <a:solidFill>
                <a:srgbClr val="0556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 descr="A blue and red logo&#10;&#10;Description automatically generated">
            <a:extLst>
              <a:ext uri="{FF2B5EF4-FFF2-40B4-BE49-F238E27FC236}">
                <a16:creationId xmlns:a16="http://schemas.microsoft.com/office/drawing/2014/main" id="{E5B17CA0-90BF-183D-25BD-58F7B9551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24" y="180437"/>
            <a:ext cx="763926" cy="763926"/>
          </a:xfrm>
          <a:prstGeom prst="rect">
            <a:avLst/>
          </a:prstGeom>
        </p:spPr>
      </p:pic>
      <p:pic>
        <p:nvPicPr>
          <p:cNvPr id="10" name="Picture 9" descr="A blue circle with white letter i in it&#10;&#10;Description automatically generated">
            <a:extLst>
              <a:ext uri="{FF2B5EF4-FFF2-40B4-BE49-F238E27FC236}">
                <a16:creationId xmlns:a16="http://schemas.microsoft.com/office/drawing/2014/main" id="{D1EE27FF-BEEC-17D4-546E-04E50D777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7343" y="1375405"/>
            <a:ext cx="778729" cy="7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8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BAN ĐIỀU HÀNH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6E797-FAEA-BEE9-5703-6B450485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64" y="1080000"/>
            <a:ext cx="2708347" cy="5303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62C30-6871-9E1A-CACC-383D1BC44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30" y="1010427"/>
            <a:ext cx="2785238" cy="5454426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2915469E-2DE4-0E0B-8954-22507B9B6A64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810BD325-BCCB-3653-3833-25DA282BD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F5BAE-0DCE-5236-577C-469B34BD8E30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98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BAN ĐIỀU HÀNH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6F6C33-53DD-7F97-A003-4083CC2F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72" y="1191465"/>
            <a:ext cx="2632756" cy="51558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CF9BE5-5C4C-3B84-A02F-3BF25E46D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255" y="1191470"/>
            <a:ext cx="2632756" cy="5155814"/>
          </a:xfrm>
          <a:prstGeom prst="rect">
            <a:avLst/>
          </a:prstGeom>
        </p:spPr>
      </p:pic>
      <p:sp>
        <p:nvSpPr>
          <p:cNvPr id="6" name="Freeform 3">
            <a:extLst>
              <a:ext uri="{FF2B5EF4-FFF2-40B4-BE49-F238E27FC236}">
                <a16:creationId xmlns:a16="http://schemas.microsoft.com/office/drawing/2014/main" id="{845B932C-C0DB-6041-4779-552F0E4208C2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blue and red logo&#10;&#10;Description automatically generated">
            <a:extLst>
              <a:ext uri="{FF2B5EF4-FFF2-40B4-BE49-F238E27FC236}">
                <a16:creationId xmlns:a16="http://schemas.microsoft.com/office/drawing/2014/main" id="{87806BA8-6C5C-8172-2D50-34D87525B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D731D-D5A1-A842-FF91-95C7A10A3B9A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755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BAN ĐIỀU HÀNH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2A493-A5EC-7735-E395-52C02B86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321" y="1072476"/>
            <a:ext cx="2681842" cy="5265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0C70E-B525-0D02-36D2-6E16973F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530" y="1080000"/>
            <a:ext cx="2681842" cy="5265508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B835A6D7-4E3B-F696-CFEB-69E76E6FE71F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7FA74199-36B6-FC52-9DBC-14A9F214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DE5E79-B7AD-D6E3-0FFB-6F8DE1A74CBE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CƯ DÂN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34A96-A792-5E35-B428-D664C8E1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385" y="1322963"/>
            <a:ext cx="2534568" cy="496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FC2BB2-188C-9AB9-4F23-6C1D862DA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347" y="1322963"/>
            <a:ext cx="2443353" cy="183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E2D49E-F324-E1D5-BE7A-FC5CBD195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415" y="2969177"/>
            <a:ext cx="2420285" cy="2881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74D76A-D730-5791-CB79-E43CC187E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5559" y="1346284"/>
            <a:ext cx="2420285" cy="4740000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53614169-D0EF-87DA-0BFC-B4F5F60E28F3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blue and red logo&#10;&#10;Description automatically generated">
            <a:extLst>
              <a:ext uri="{FF2B5EF4-FFF2-40B4-BE49-F238E27FC236}">
                <a16:creationId xmlns:a16="http://schemas.microsoft.com/office/drawing/2014/main" id="{D2EB41B3-47FA-B9D1-C93B-69A5B5567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CF39BF-6D8C-4195-9E90-6615205EFC4E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6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CƯ DÂN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09C80E-5348-DF73-CE58-672D359C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723" y="1129091"/>
            <a:ext cx="2534568" cy="4961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E6CCE3-5F6E-33D6-770C-D7116716D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193" y="1129091"/>
            <a:ext cx="2642086" cy="5174386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060E2C2D-3A17-187E-9B91-81AC0350F4CA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blue and red logo&#10;&#10;Description automatically generated">
            <a:extLst>
              <a:ext uri="{FF2B5EF4-FFF2-40B4-BE49-F238E27FC236}">
                <a16:creationId xmlns:a16="http://schemas.microsoft.com/office/drawing/2014/main" id="{0BB5DB51-503C-222F-6E7C-826E209CB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B302CD-CE0E-1EDF-D5A7-885930420167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0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44886" y="436016"/>
            <a:ext cx="114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CÁC CHỨC NĂNG DÀNH CHO CƯ DÂN</a:t>
            </a:r>
            <a:endParaRPr lang="en-US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84931-DB6B-2DBB-6883-F47B02D8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97" y="1221086"/>
            <a:ext cx="2681842" cy="5252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4AA39-4132-A65A-C099-4891E18AE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0" y="1221086"/>
            <a:ext cx="2534568" cy="4961106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29A28154-2ECE-4E28-B328-62DF2FC9AFE4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blue and red logo&#10;&#10;Description automatically generated">
            <a:extLst>
              <a:ext uri="{FF2B5EF4-FFF2-40B4-BE49-F238E27FC236}">
                <a16:creationId xmlns:a16="http://schemas.microsoft.com/office/drawing/2014/main" id="{96F6B602-F1E5-1AFF-0A32-141033C3F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75961-636B-FA40-A025-61EC4A33DC8E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035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9714557-1FB9-0BFD-AFEC-B7D4CA528ED3}"/>
              </a:ext>
            </a:extLst>
          </p:cNvPr>
          <p:cNvSpPr/>
          <p:nvPr/>
        </p:nvSpPr>
        <p:spPr>
          <a:xfrm rot="2700000">
            <a:off x="6341800" y="1609994"/>
            <a:ext cx="4268614" cy="4268614"/>
          </a:xfrm>
          <a:prstGeom prst="roundRect">
            <a:avLst>
              <a:gd name="adj" fmla="val 10138"/>
            </a:avLst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E1F2615-8253-18B9-3A9C-41FC9CB4E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" t="4980" r="1102" b="29435"/>
          <a:stretch/>
        </p:blipFill>
        <p:spPr>
          <a:xfrm>
            <a:off x="5816245" y="905187"/>
            <a:ext cx="5678228" cy="5678228"/>
          </a:xfrm>
          <a:custGeom>
            <a:avLst/>
            <a:gdLst>
              <a:gd name="connsiteX0" fmla="*/ 2839114 w 5678228"/>
              <a:gd name="connsiteY0" fmla="*/ 0 h 5678228"/>
              <a:gd name="connsiteX1" fmla="*/ 3145116 w 5678228"/>
              <a:gd name="connsiteY1" fmla="*/ 126750 h 5678228"/>
              <a:gd name="connsiteX2" fmla="*/ 5551478 w 5678228"/>
              <a:gd name="connsiteY2" fmla="*/ 2533113 h 5678228"/>
              <a:gd name="connsiteX3" fmla="*/ 5551478 w 5678228"/>
              <a:gd name="connsiteY3" fmla="*/ 3145116 h 5678228"/>
              <a:gd name="connsiteX4" fmla="*/ 3145116 w 5678228"/>
              <a:gd name="connsiteY4" fmla="*/ 5551478 h 5678228"/>
              <a:gd name="connsiteX5" fmla="*/ 2533112 w 5678228"/>
              <a:gd name="connsiteY5" fmla="*/ 5551478 h 5678228"/>
              <a:gd name="connsiteX6" fmla="*/ 126750 w 5678228"/>
              <a:gd name="connsiteY6" fmla="*/ 3145116 h 5678228"/>
              <a:gd name="connsiteX7" fmla="*/ 126750 w 5678228"/>
              <a:gd name="connsiteY7" fmla="*/ 2533113 h 5678228"/>
              <a:gd name="connsiteX8" fmla="*/ 2533112 w 5678228"/>
              <a:gd name="connsiteY8" fmla="*/ 126750 h 5678228"/>
              <a:gd name="connsiteX9" fmla="*/ 2839114 w 5678228"/>
              <a:gd name="connsiteY9" fmla="*/ 0 h 56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8228" h="5678228">
                <a:moveTo>
                  <a:pt x="2839114" y="0"/>
                </a:moveTo>
                <a:cubicBezTo>
                  <a:pt x="2949865" y="0"/>
                  <a:pt x="3060616" y="42250"/>
                  <a:pt x="3145116" y="126750"/>
                </a:cubicBezTo>
                <a:lnTo>
                  <a:pt x="5551478" y="2533113"/>
                </a:lnTo>
                <a:cubicBezTo>
                  <a:pt x="5720478" y="2702112"/>
                  <a:pt x="5720478" y="2976116"/>
                  <a:pt x="5551478" y="3145116"/>
                </a:cubicBezTo>
                <a:lnTo>
                  <a:pt x="3145116" y="5551478"/>
                </a:lnTo>
                <a:cubicBezTo>
                  <a:pt x="2976116" y="5720478"/>
                  <a:pt x="2702112" y="5720478"/>
                  <a:pt x="2533112" y="5551478"/>
                </a:cubicBezTo>
                <a:lnTo>
                  <a:pt x="126750" y="3145116"/>
                </a:lnTo>
                <a:cubicBezTo>
                  <a:pt x="-42250" y="2976116"/>
                  <a:pt x="-42250" y="2702112"/>
                  <a:pt x="126750" y="2533113"/>
                </a:cubicBezTo>
                <a:lnTo>
                  <a:pt x="2533112" y="126750"/>
                </a:lnTo>
                <a:cubicBezTo>
                  <a:pt x="2617612" y="42250"/>
                  <a:pt x="2728363" y="0"/>
                  <a:pt x="2839114" y="0"/>
                </a:cubicBezTo>
                <a:close/>
              </a:path>
            </a:pathLst>
          </a:cu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9CF6EEF-D02D-7E61-EB9C-3794B529F55B}"/>
              </a:ext>
            </a:extLst>
          </p:cNvPr>
          <p:cNvSpPr/>
          <p:nvPr/>
        </p:nvSpPr>
        <p:spPr>
          <a:xfrm rot="2700000">
            <a:off x="1164678" y="1255028"/>
            <a:ext cx="2554688" cy="2554688"/>
          </a:xfrm>
          <a:prstGeom prst="roundRect">
            <a:avLst>
              <a:gd name="adj" fmla="val 10138"/>
            </a:avLst>
          </a:prstGeom>
          <a:solidFill>
            <a:srgbClr val="0556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4497B-CF3E-ECE2-96E6-E89894B65398}"/>
              </a:ext>
            </a:extLst>
          </p:cNvPr>
          <p:cNvSpPr txBox="1"/>
          <p:nvPr/>
        </p:nvSpPr>
        <p:spPr>
          <a:xfrm>
            <a:off x="935294" y="2228761"/>
            <a:ext cx="3014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THANK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95D94-715F-8CFA-D270-438EC3637272}"/>
              </a:ext>
            </a:extLst>
          </p:cNvPr>
          <p:cNvSpPr txBox="1"/>
          <p:nvPr/>
        </p:nvSpPr>
        <p:spPr>
          <a:xfrm>
            <a:off x="3656097" y="2228761"/>
            <a:ext cx="2317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E020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YOU</a:t>
            </a:r>
            <a:r>
              <a:rPr lang="en-US" sz="6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60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!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5BB7EE64-0F1C-FA10-E6E9-C78096BE9C6A}"/>
              </a:ext>
            </a:extLst>
          </p:cNvPr>
          <p:cNvSpPr/>
          <p:nvPr/>
        </p:nvSpPr>
        <p:spPr>
          <a:xfrm rot="2700000">
            <a:off x="7842390" y="2740946"/>
            <a:ext cx="4521009" cy="6061436"/>
          </a:xfrm>
          <a:custGeom>
            <a:avLst/>
            <a:gdLst>
              <a:gd name="connsiteX0" fmla="*/ 194387 w 5542029"/>
              <a:gd name="connsiteY0" fmla="*/ 194387 h 7430344"/>
              <a:gd name="connsiteX1" fmla="*/ 663678 w 5542029"/>
              <a:gd name="connsiteY1" fmla="*/ 0 h 7430344"/>
              <a:gd name="connsiteX2" fmla="*/ 2688854 w 5542029"/>
              <a:gd name="connsiteY2" fmla="*/ 0 h 7430344"/>
              <a:gd name="connsiteX3" fmla="*/ 5542029 w 5542029"/>
              <a:gd name="connsiteY3" fmla="*/ 2853175 h 7430344"/>
              <a:gd name="connsiteX4" fmla="*/ 964860 w 5542029"/>
              <a:gd name="connsiteY4" fmla="*/ 7430344 h 7430344"/>
              <a:gd name="connsiteX5" fmla="*/ 663678 w 5542029"/>
              <a:gd name="connsiteY5" fmla="*/ 7430344 h 7430344"/>
              <a:gd name="connsiteX6" fmla="*/ 0 w 5542029"/>
              <a:gd name="connsiteY6" fmla="*/ 6766666 h 7430344"/>
              <a:gd name="connsiteX7" fmla="*/ 0 w 5542029"/>
              <a:gd name="connsiteY7" fmla="*/ 663678 h 7430344"/>
              <a:gd name="connsiteX8" fmla="*/ 194387 w 5542029"/>
              <a:gd name="connsiteY8" fmla="*/ 194387 h 743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42029" h="7430344">
                <a:moveTo>
                  <a:pt x="194387" y="194387"/>
                </a:moveTo>
                <a:cubicBezTo>
                  <a:pt x="314489" y="74285"/>
                  <a:pt x="480409" y="0"/>
                  <a:pt x="663678" y="0"/>
                </a:cubicBezTo>
                <a:lnTo>
                  <a:pt x="2688854" y="0"/>
                </a:lnTo>
                <a:lnTo>
                  <a:pt x="5542029" y="2853175"/>
                </a:lnTo>
                <a:lnTo>
                  <a:pt x="964860" y="7430344"/>
                </a:lnTo>
                <a:lnTo>
                  <a:pt x="663678" y="7430344"/>
                </a:lnTo>
                <a:cubicBezTo>
                  <a:pt x="297139" y="7430344"/>
                  <a:pt x="0" y="7133205"/>
                  <a:pt x="0" y="6766666"/>
                </a:cubicBezTo>
                <a:lnTo>
                  <a:pt x="0" y="663678"/>
                </a:lnTo>
                <a:cubicBezTo>
                  <a:pt x="0" y="480409"/>
                  <a:pt x="74285" y="314489"/>
                  <a:pt x="194387" y="194387"/>
                </a:cubicBezTo>
                <a:close/>
              </a:path>
            </a:pathLst>
          </a:custGeom>
          <a:solidFill>
            <a:srgbClr val="0556A0">
              <a:alpha val="3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blue and red logo&#10;&#10;Description automatically generated">
            <a:extLst>
              <a:ext uri="{FF2B5EF4-FFF2-40B4-BE49-F238E27FC236}">
                <a16:creationId xmlns:a16="http://schemas.microsoft.com/office/drawing/2014/main" id="{8A64A0B4-B08D-04B0-97C6-0D136B88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359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507D0E9-FD2E-10AD-781F-60A11742A858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DF780C-0B4B-A625-89D9-14D2FC83C58E}"/>
              </a:ext>
            </a:extLst>
          </p:cNvPr>
          <p:cNvSpPr txBox="1"/>
          <p:nvPr/>
        </p:nvSpPr>
        <p:spPr>
          <a:xfrm>
            <a:off x="4298731" y="80404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B58481-5C58-0F32-5F3F-A083159AF4DC}"/>
              </a:ext>
            </a:extLst>
          </p:cNvPr>
          <p:cNvSpPr txBox="1"/>
          <p:nvPr/>
        </p:nvSpPr>
        <p:spPr>
          <a:xfrm>
            <a:off x="5097517" y="74623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building with many windows&#10;&#10;Description automatically generated">
            <a:extLst>
              <a:ext uri="{FF2B5EF4-FFF2-40B4-BE49-F238E27FC236}">
                <a16:creationId xmlns:a16="http://schemas.microsoft.com/office/drawing/2014/main" id="{B90A470C-84DB-60CF-9F92-77796F66F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63" y="1738548"/>
            <a:ext cx="707886" cy="707886"/>
          </a:xfrm>
          <a:prstGeom prst="rect">
            <a:avLst/>
          </a:prstGeom>
        </p:spPr>
      </p:pic>
      <p:sp>
        <p:nvSpPr>
          <p:cNvPr id="11" name="Rounded Rectangle 25">
            <a:extLst>
              <a:ext uri="{FF2B5EF4-FFF2-40B4-BE49-F238E27FC236}">
                <a16:creationId xmlns:a16="http://schemas.microsoft.com/office/drawing/2014/main" id="{26DEE730-CF0C-D4B5-6CF8-0A482495E99D}"/>
              </a:ext>
            </a:extLst>
          </p:cNvPr>
          <p:cNvSpPr/>
          <p:nvPr/>
        </p:nvSpPr>
        <p:spPr>
          <a:xfrm>
            <a:off x="1384572" y="1832820"/>
            <a:ext cx="4730059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0A7F61"/>
              </a:buClr>
            </a:pPr>
            <a:r>
              <a:rPr lang="en-US" sz="26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sz="26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 lập </a:t>
            </a:r>
            <a:r>
              <a:rPr lang="en-US" sz="26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vi-VN" sz="26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năm 20</a:t>
            </a:r>
            <a:r>
              <a:rPr lang="en-US" sz="26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lang="en-US" sz="26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building with a sign&#10;&#10;Description automatically generated">
            <a:extLst>
              <a:ext uri="{FF2B5EF4-FFF2-40B4-BE49-F238E27FC236}">
                <a16:creationId xmlns:a16="http://schemas.microsoft.com/office/drawing/2014/main" id="{099214B3-1550-B749-6AE0-FD82411A6D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64" y="4031628"/>
            <a:ext cx="786679" cy="786679"/>
          </a:xfrm>
          <a:prstGeom prst="rect">
            <a:avLst/>
          </a:prstGeom>
        </p:spPr>
      </p:pic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F95FE80D-5463-CCC1-0297-788684FBC7DD}"/>
              </a:ext>
            </a:extLst>
          </p:cNvPr>
          <p:cNvSpPr/>
          <p:nvPr/>
        </p:nvSpPr>
        <p:spPr>
          <a:xfrm>
            <a:off x="1384572" y="4233531"/>
            <a:ext cx="9171686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A7F61"/>
              </a:buClr>
            </a:pPr>
            <a:r>
              <a:rPr lang="en-US" sz="26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cấp giải pháp phục vụ cơ quan chính quyền</a:t>
            </a:r>
            <a:endParaRPr lang="en-US" sz="26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 descr="A blue building with a graph and a dollar sign&#10;&#10;Description automatically generated">
            <a:extLst>
              <a:ext uri="{FF2B5EF4-FFF2-40B4-BE49-F238E27FC236}">
                <a16:creationId xmlns:a16="http://schemas.microsoft.com/office/drawing/2014/main" id="{F2BECFC1-BF0D-0F4D-634A-A02A17E31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64" y="5392412"/>
            <a:ext cx="815221" cy="815221"/>
          </a:xfrm>
          <a:prstGeom prst="rect">
            <a:avLst/>
          </a:prstGeom>
        </p:spPr>
      </p:pic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3F8B3A1E-8AB3-E8C9-ED18-41F770A07970}"/>
              </a:ext>
            </a:extLst>
          </p:cNvPr>
          <p:cNvSpPr/>
          <p:nvPr/>
        </p:nvSpPr>
        <p:spPr>
          <a:xfrm>
            <a:off x="1384572" y="5622857"/>
            <a:ext cx="9285081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A7F61"/>
              </a:buClr>
            </a:pPr>
            <a:r>
              <a:rPr lang="en-US" sz="2600">
                <a:solidFill>
                  <a:srgbClr val="029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cấp các giải pháp phục vụ cho doanh nghiệp</a:t>
            </a:r>
            <a:endParaRPr lang="en-US" sz="2600" dirty="0">
              <a:solidFill>
                <a:srgbClr val="0294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ADCB7-EF69-0CCD-D862-538DC3A04736}"/>
              </a:ext>
            </a:extLst>
          </p:cNvPr>
          <p:cNvSpPr txBox="1"/>
          <p:nvPr/>
        </p:nvSpPr>
        <p:spPr>
          <a:xfrm>
            <a:off x="427299" y="354572"/>
            <a:ext cx="5723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CE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 CHUYỂN ĐỔI SỐ</a:t>
            </a:r>
          </a:p>
          <a:p>
            <a:pPr algn="ctr"/>
            <a:r>
              <a:rPr lang="en-US" sz="20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THƯƠNG TP. HCM</a:t>
            </a:r>
            <a:endParaRPr lang="en-US" sz="20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blue and red logo&#10;&#10;Description automatically generated">
            <a:extLst>
              <a:ext uri="{FF2B5EF4-FFF2-40B4-BE49-F238E27FC236}">
                <a16:creationId xmlns:a16="http://schemas.microsoft.com/office/drawing/2014/main" id="{9F706722-1DA3-255F-7EBA-38A8FC41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pic>
        <p:nvPicPr>
          <p:cNvPr id="9" name="Picture 8" descr="A logo of a university&#10;&#10;Description automatically generated">
            <a:extLst>
              <a:ext uri="{FF2B5EF4-FFF2-40B4-BE49-F238E27FC236}">
                <a16:creationId xmlns:a16="http://schemas.microsoft.com/office/drawing/2014/main" id="{36E7AA1E-48DB-71E0-2757-543898F26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03" y="2937792"/>
            <a:ext cx="711540" cy="711540"/>
          </a:xfrm>
          <a:prstGeom prst="rect">
            <a:avLst/>
          </a:prstGeom>
        </p:spPr>
      </p:pic>
      <p:sp>
        <p:nvSpPr>
          <p:cNvPr id="12" name="Rounded Rectangle 25">
            <a:extLst>
              <a:ext uri="{FF2B5EF4-FFF2-40B4-BE49-F238E27FC236}">
                <a16:creationId xmlns:a16="http://schemas.microsoft.com/office/drawing/2014/main" id="{1B468D19-0C68-9332-830D-4E0D3D9EFE37}"/>
              </a:ext>
            </a:extLst>
          </p:cNvPr>
          <p:cNvSpPr/>
          <p:nvPr/>
        </p:nvSpPr>
        <p:spPr>
          <a:xfrm>
            <a:off x="1384572" y="3064556"/>
            <a:ext cx="9885276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0A7F61"/>
              </a:buClr>
            </a:pPr>
            <a:r>
              <a:rPr lang="en-US" sz="2600">
                <a:solidFill>
                  <a:srgbClr val="029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cấp giải pháp chuyển đổi số dành cho các trường đại học</a:t>
            </a:r>
            <a:endParaRPr lang="en-US" sz="2600" dirty="0">
              <a:solidFill>
                <a:srgbClr val="0294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8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95D4F78-D545-ACFB-509E-3053DC164BC2}"/>
              </a:ext>
            </a:extLst>
          </p:cNvPr>
          <p:cNvSpPr txBox="1"/>
          <p:nvPr/>
        </p:nvSpPr>
        <p:spPr>
          <a:xfrm>
            <a:off x="344886" y="430725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 TRẠNG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F3D74D-0CA9-266A-D7C9-90618ECBA8DA}"/>
              </a:ext>
            </a:extLst>
          </p:cNvPr>
          <p:cNvSpPr txBox="1"/>
          <p:nvPr/>
        </p:nvSpPr>
        <p:spPr>
          <a:xfrm>
            <a:off x="505482" y="2421563"/>
            <a:ext cx="2408494" cy="2388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3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i="0">
                <a:solidFill>
                  <a:srgbClr val="0556A0"/>
                </a:solidFill>
              </a:rPr>
              <a:t>Ban điều hành </a:t>
            </a:r>
            <a:r>
              <a:rPr lang="en-US" sz="1800" i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 phố, </a:t>
            </a:r>
            <a:r>
              <a:rPr lang="en-US" sz="1800" i="0">
                <a:solidFill>
                  <a:srgbClr val="0556A0"/>
                </a:solidFill>
              </a:rPr>
              <a:t>Ấ</a:t>
            </a:r>
            <a:r>
              <a:rPr lang="en-US" sz="1800" i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vi-VN" sz="1800" i="0">
                <a:solidFill>
                  <a:srgbClr val="0556A0"/>
                </a:solidFill>
              </a:rPr>
              <a:t>phần </a:t>
            </a:r>
            <a:r>
              <a:rPr lang="en-US" sz="1800" i="0">
                <a:solidFill>
                  <a:srgbClr val="0556A0"/>
                </a:solidFill>
              </a:rPr>
              <a:t>lớn là cán bộ không chuyên trách, hoặc bán chuyên trách</a:t>
            </a:r>
            <a:r>
              <a:rPr lang="vi-VN" sz="1800" i="0">
                <a:solidFill>
                  <a:srgbClr val="0556A0"/>
                </a:solidFill>
              </a:rPr>
              <a:t>, </a:t>
            </a:r>
            <a:r>
              <a:rPr lang="vi-VN" sz="1800" i="0" dirty="0">
                <a:solidFill>
                  <a:srgbClr val="0556A0"/>
                </a:solidFill>
              </a:rPr>
              <a:t>có tâm </a:t>
            </a:r>
            <a:r>
              <a:rPr lang="vi-VN" sz="1800" i="0">
                <a:solidFill>
                  <a:srgbClr val="0556A0"/>
                </a:solidFill>
              </a:rPr>
              <a:t>huyết </a:t>
            </a:r>
            <a:r>
              <a:rPr lang="en-US" sz="1800" i="0">
                <a:solidFill>
                  <a:srgbClr val="0556A0"/>
                </a:solidFill>
              </a:rPr>
              <a:t>phục vụ cộng đồng.</a:t>
            </a:r>
            <a:endParaRPr lang="vi-VN" sz="1800" i="0" dirty="0">
              <a:solidFill>
                <a:srgbClr val="0556A0"/>
              </a:solidFill>
              <a:sym typeface="Arial" panose="020B0604020202020204"/>
            </a:endParaRPr>
          </a:p>
        </p:txBody>
      </p:sp>
      <p:pic>
        <p:nvPicPr>
          <p:cNvPr id="11" name="Graphic 10" descr="Man with cane with solid fill">
            <a:extLst>
              <a:ext uri="{FF2B5EF4-FFF2-40B4-BE49-F238E27FC236}">
                <a16:creationId xmlns:a16="http://schemas.microsoft.com/office/drawing/2014/main" id="{24D04348-797D-926D-8B8C-0D31C98F2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168" y="2178148"/>
            <a:ext cx="360000" cy="360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EDD9B7-DD99-1299-2D29-1EB73254A8B2}"/>
              </a:ext>
            </a:extLst>
          </p:cNvPr>
          <p:cNvSpPr/>
          <p:nvPr/>
        </p:nvSpPr>
        <p:spPr>
          <a:xfrm>
            <a:off x="1915297" y="5517472"/>
            <a:ext cx="9737125" cy="1120348"/>
          </a:xfrm>
          <a:prstGeom prst="roundRect">
            <a:avLst>
              <a:gd name="adj" fmla="val 12349"/>
            </a:avLst>
          </a:prstGeom>
          <a:solidFill>
            <a:srgbClr val="F69921">
              <a:alpha val="1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>
              <a:lnSpc>
                <a:spcPct val="130000"/>
              </a:lnSpc>
            </a:pP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Cần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xây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dựng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một</a:t>
            </a:r>
            <a:r>
              <a:rPr lang="en-US" i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PHÁP QUẢN LÝ KHU PHỐ, ẤP </a:t>
            </a:r>
            <a:r>
              <a:rPr lang="en-US" i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nhằm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cải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thiện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công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tác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và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tăng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cường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tương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tác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của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cộng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đồng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tại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địa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phương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trên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môi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trường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điện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i="1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tử</a:t>
            </a:r>
            <a:r>
              <a:rPr lang="en-US" i="1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</a:t>
            </a:r>
          </a:p>
        </p:txBody>
      </p:sp>
      <p:pic>
        <p:nvPicPr>
          <p:cNvPr id="9" name="Picture 8" descr="A group of people in a row&#10;&#10;Description automatically generated">
            <a:extLst>
              <a:ext uri="{FF2B5EF4-FFF2-40B4-BE49-F238E27FC236}">
                <a16:creationId xmlns:a16="http://schemas.microsoft.com/office/drawing/2014/main" id="{60C1B3C0-6547-AA6D-85DE-10DB2466C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68" y="1355842"/>
            <a:ext cx="1014998" cy="1014998"/>
          </a:xfrm>
          <a:prstGeom prst="rect">
            <a:avLst/>
          </a:prstGeom>
        </p:spPr>
      </p:pic>
      <p:pic>
        <p:nvPicPr>
          <p:cNvPr id="20" name="Picture 19" descr="A notepad with a pencil and check marks&#10;&#10;Description automatically generated">
            <a:extLst>
              <a:ext uri="{FF2B5EF4-FFF2-40B4-BE49-F238E27FC236}">
                <a16:creationId xmlns:a16="http://schemas.microsoft.com/office/drawing/2014/main" id="{6526FD1F-4B37-8144-AD30-51717A719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285" y="1282251"/>
            <a:ext cx="743080" cy="74308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4F0B89D-A7F6-1ADF-2B1D-97D51FA677D7}"/>
              </a:ext>
            </a:extLst>
          </p:cNvPr>
          <p:cNvSpPr/>
          <p:nvPr/>
        </p:nvSpPr>
        <p:spPr>
          <a:xfrm>
            <a:off x="8453724" y="1415556"/>
            <a:ext cx="2833068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0A7F61"/>
              </a:buClr>
            </a:pPr>
            <a:r>
              <a:rPr lang="en-US" sz="2000">
                <a:solidFill>
                  <a:srgbClr val="029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 lượng cư dân đông</a:t>
            </a:r>
            <a:endParaRPr lang="en-US" sz="2000" dirty="0">
              <a:solidFill>
                <a:srgbClr val="0294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A white and yellow manual&#10;&#10;Description automatically generated">
            <a:extLst>
              <a:ext uri="{FF2B5EF4-FFF2-40B4-BE49-F238E27FC236}">
                <a16:creationId xmlns:a16="http://schemas.microsoft.com/office/drawing/2014/main" id="{03DD7D5B-81A7-EF27-FB25-D1A04BD3C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221" y="2545263"/>
            <a:ext cx="674187" cy="674187"/>
          </a:xfrm>
          <a:prstGeom prst="rect">
            <a:avLst/>
          </a:prstGeom>
        </p:spPr>
      </p:pic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CF550388-FBE1-B181-7495-1A88E04EFAEC}"/>
              </a:ext>
            </a:extLst>
          </p:cNvPr>
          <p:cNvSpPr/>
          <p:nvPr/>
        </p:nvSpPr>
        <p:spPr>
          <a:xfrm>
            <a:off x="4031281" y="2525453"/>
            <a:ext cx="2536523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  <a:buClr>
                <a:srgbClr val="0A7F61"/>
              </a:buClr>
            </a:pPr>
            <a:r>
              <a:rPr lang="en-US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hiện thủ công</a:t>
            </a:r>
            <a:endParaRPr lang="en-US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 descr="A stack of papers on a black background&#10;&#10;Description automatically generated">
            <a:extLst>
              <a:ext uri="{FF2B5EF4-FFF2-40B4-BE49-F238E27FC236}">
                <a16:creationId xmlns:a16="http://schemas.microsoft.com/office/drawing/2014/main" id="{247D4256-4736-16D0-ECE1-E8A723414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168" y="3789595"/>
            <a:ext cx="686108" cy="686108"/>
          </a:xfrm>
          <a:prstGeom prst="rect">
            <a:avLst/>
          </a:prstGeom>
        </p:spPr>
      </p:pic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07F9DE6F-E5AD-52EF-FE7F-76D00518764B}"/>
              </a:ext>
            </a:extLst>
          </p:cNvPr>
          <p:cNvSpPr/>
          <p:nvPr/>
        </p:nvSpPr>
        <p:spPr>
          <a:xfrm>
            <a:off x="4148365" y="3765193"/>
            <a:ext cx="2920296" cy="955929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A7F61"/>
              </a:buClr>
            </a:pPr>
            <a:r>
              <a:rPr lang="en-US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 sơ, tài liệu, chứng  từ lưu trữ bằng giấy, dễ hư hỏng, thất lạc</a:t>
            </a:r>
            <a:endParaRPr lang="en-US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 descr="A group of people in a pyramid&#10;&#10;Description automatically generated">
            <a:extLst>
              <a:ext uri="{FF2B5EF4-FFF2-40B4-BE49-F238E27FC236}">
                <a16:creationId xmlns:a16="http://schemas.microsoft.com/office/drawing/2014/main" id="{6C9694E4-F7C5-56CB-7571-A2F53CAC7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410" y="1334657"/>
            <a:ext cx="638268" cy="638268"/>
          </a:xfrm>
          <a:prstGeom prst="rect">
            <a:avLst/>
          </a:prstGeom>
        </p:spPr>
      </p:pic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F0455632-4C07-224C-C553-74462E7ADAD5}"/>
              </a:ext>
            </a:extLst>
          </p:cNvPr>
          <p:cNvSpPr/>
          <p:nvPr/>
        </p:nvSpPr>
        <p:spPr>
          <a:xfrm>
            <a:off x="4198441" y="1407977"/>
            <a:ext cx="2627809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0A7F61"/>
              </a:buClr>
            </a:pPr>
            <a:r>
              <a:rPr lang="en-US" sz="2000">
                <a:solidFill>
                  <a:srgbClr val="029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 lượng CV nhiều</a:t>
            </a:r>
            <a:endParaRPr lang="en-US" sz="2000" dirty="0">
              <a:solidFill>
                <a:srgbClr val="0294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 descr="A map with red pin pointers&#10;&#10;Description automatically generated">
            <a:extLst>
              <a:ext uri="{FF2B5EF4-FFF2-40B4-BE49-F238E27FC236}">
                <a16:creationId xmlns:a16="http://schemas.microsoft.com/office/drawing/2014/main" id="{DE53C7D3-D59D-2054-B1C6-26D5526F85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4206" y="2472558"/>
            <a:ext cx="718558" cy="718558"/>
          </a:xfrm>
          <a:prstGeom prst="rect">
            <a:avLst/>
          </a:prstGeom>
        </p:spPr>
      </p:pic>
      <p:sp>
        <p:nvSpPr>
          <p:cNvPr id="42" name="Rounded Rectangle 25">
            <a:extLst>
              <a:ext uri="{FF2B5EF4-FFF2-40B4-BE49-F238E27FC236}">
                <a16:creationId xmlns:a16="http://schemas.microsoft.com/office/drawing/2014/main" id="{0F1E8849-2870-5C0A-B6DC-EDAADCF534C6}"/>
              </a:ext>
            </a:extLst>
          </p:cNvPr>
          <p:cNvSpPr/>
          <p:nvPr/>
        </p:nvSpPr>
        <p:spPr>
          <a:xfrm>
            <a:off x="8469924" y="2493318"/>
            <a:ext cx="2408494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0A7F61"/>
              </a:buClr>
            </a:pPr>
            <a:r>
              <a:rPr lang="en-US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 bàn rộng lớn</a:t>
            </a:r>
            <a:endParaRPr lang="en-US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6A661AE5-013B-1D7A-9CA3-C3F1CE9F04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2502" y="3722719"/>
            <a:ext cx="1350830" cy="1350830"/>
          </a:xfrm>
          <a:prstGeom prst="rect">
            <a:avLst/>
          </a:prstGeom>
        </p:spPr>
      </p:pic>
      <p:sp>
        <p:nvSpPr>
          <p:cNvPr id="45" name="Rounded Rectangle 25">
            <a:extLst>
              <a:ext uri="{FF2B5EF4-FFF2-40B4-BE49-F238E27FC236}">
                <a16:creationId xmlns:a16="http://schemas.microsoft.com/office/drawing/2014/main" id="{35ABF5FA-B072-D095-B8E0-E1C7C0357492}"/>
              </a:ext>
            </a:extLst>
          </p:cNvPr>
          <p:cNvSpPr/>
          <p:nvPr/>
        </p:nvSpPr>
        <p:spPr>
          <a:xfrm>
            <a:off x="8843189" y="3643037"/>
            <a:ext cx="3110178" cy="584776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A7F61"/>
              </a:buClr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 nắm tình hình, vấn đề phát sinh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25">
            <a:extLst>
              <a:ext uri="{FF2B5EF4-FFF2-40B4-BE49-F238E27FC236}">
                <a16:creationId xmlns:a16="http://schemas.microsoft.com/office/drawing/2014/main" id="{898F7941-5BFC-1271-D969-EFA10BB583FB}"/>
              </a:ext>
            </a:extLst>
          </p:cNvPr>
          <p:cNvSpPr/>
          <p:nvPr/>
        </p:nvSpPr>
        <p:spPr>
          <a:xfrm>
            <a:off x="8749967" y="4362983"/>
            <a:ext cx="3498850" cy="891994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A7F61"/>
              </a:buClr>
            </a:pPr>
            <a:r>
              <a:rPr lang="en-US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 khăn trong việc tuyên truyền, vận động, thông báo </a:t>
            </a:r>
            <a:endParaRPr lang="en-US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94472619-1CC4-BFE9-FCE8-22537BAF7AC7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and red logo&#10;&#10;Description automatically generated">
            <a:extLst>
              <a:ext uri="{FF2B5EF4-FFF2-40B4-BE49-F238E27FC236}">
                <a16:creationId xmlns:a16="http://schemas.microsoft.com/office/drawing/2014/main" id="{198715E0-1C2E-AE3F-4511-B48B4A18B3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99" y="6208813"/>
            <a:ext cx="578374" cy="5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95D4F78-D545-ACFB-509E-3053DC164BC2}"/>
              </a:ext>
            </a:extLst>
          </p:cNvPr>
          <p:cNvSpPr txBox="1"/>
          <p:nvPr/>
        </p:nvSpPr>
        <p:spPr>
          <a:xfrm>
            <a:off x="344886" y="458390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CĂN CỨ PHÁP LÝ</a:t>
            </a:r>
          </a:p>
        </p:txBody>
      </p:sp>
      <p:sp>
        <p:nvSpPr>
          <p:cNvPr id="8" name="Slide Number Placeholder 17">
            <a:extLst>
              <a:ext uri="{FF2B5EF4-FFF2-40B4-BE49-F238E27FC236}">
                <a16:creationId xmlns:a16="http://schemas.microsoft.com/office/drawing/2014/main" id="{A4F4A085-A90C-A8F0-ABC2-05540F42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5089" y="376227"/>
            <a:ext cx="1372025" cy="709415"/>
          </a:xfrm>
        </p:spPr>
        <p:txBody>
          <a:bodyPr/>
          <a:lstStyle/>
          <a:p>
            <a:fld id="{3299175B-0636-024A-82D1-29688158F810}" type="slidenum">
              <a:rPr lang="en-US" sz="4800" b="1" smtClean="0">
                <a:solidFill>
                  <a:srgbClr val="029447">
                    <a:alpha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4800" b="1" dirty="0">
              <a:solidFill>
                <a:srgbClr val="029447">
                  <a:alpha val="1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075A0D-D6ED-56A2-D298-7E1AB860EC04}"/>
              </a:ext>
            </a:extLst>
          </p:cNvPr>
          <p:cNvSpPr/>
          <p:nvPr/>
        </p:nvSpPr>
        <p:spPr>
          <a:xfrm>
            <a:off x="470334" y="1421834"/>
            <a:ext cx="5582399" cy="1403383"/>
          </a:xfrm>
          <a:prstGeom prst="roundRect">
            <a:avLst>
              <a:gd name="adj" fmla="val 12349"/>
            </a:avLst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37-NQ/TW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24/12/2018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ĐVHC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huyện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5626FDD-C012-7AC6-BE60-6B8978B6C83D}"/>
              </a:ext>
            </a:extLst>
          </p:cNvPr>
          <p:cNvSpPr/>
          <p:nvPr/>
        </p:nvSpPr>
        <p:spPr>
          <a:xfrm>
            <a:off x="470334" y="2996550"/>
            <a:ext cx="5582399" cy="2539454"/>
          </a:xfrm>
          <a:prstGeom prst="roundRect">
            <a:avLst>
              <a:gd name="adj" fmla="val 7919"/>
            </a:avLst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dirty="0">
                <a:solidFill>
                  <a:srgbClr val="029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 48-KL/TW ngày 30/01/2023 của Bộ Chính trị và </a:t>
            </a:r>
            <a:r>
              <a:rPr lang="vi-VN">
                <a:solidFill>
                  <a:srgbClr val="029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Nghị quyết</a:t>
            </a:r>
            <a:r>
              <a:rPr lang="en-US">
                <a:solidFill>
                  <a:srgbClr val="029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solidFill>
                  <a:srgbClr val="029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 </a:t>
            </a:r>
            <a:r>
              <a:rPr lang="vi-VN" dirty="0">
                <a:solidFill>
                  <a:srgbClr val="029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595/NQ-UBTVQH15 ngày 12/9/2022 của Ủy ban Thường vụ Quốc hội về việc tiếp tục thực hiện chủ trương sắp xếp các ĐVHC cấp huyện, cấp xã; 2023 - 2025 và giai đoạn 2026 - 2030.</a:t>
            </a:r>
            <a:endParaRPr lang="en-US" dirty="0">
              <a:solidFill>
                <a:srgbClr val="0294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89924B-1B20-5512-9C74-BB1E55253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5855" t="1324" r="2911" b="3134"/>
          <a:stretch/>
        </p:blipFill>
        <p:spPr>
          <a:xfrm>
            <a:off x="6400801" y="1412112"/>
            <a:ext cx="5257916" cy="4123892"/>
          </a:xfrm>
          <a:custGeom>
            <a:avLst/>
            <a:gdLst>
              <a:gd name="connsiteX0" fmla="*/ 164405 w 5257916"/>
              <a:gd name="connsiteY0" fmla="*/ 0 h 4468736"/>
              <a:gd name="connsiteX1" fmla="*/ 5093511 w 5257916"/>
              <a:gd name="connsiteY1" fmla="*/ 0 h 4468736"/>
              <a:gd name="connsiteX2" fmla="*/ 5257916 w 5257916"/>
              <a:gd name="connsiteY2" fmla="*/ 164405 h 4468736"/>
              <a:gd name="connsiteX3" fmla="*/ 5257916 w 5257916"/>
              <a:gd name="connsiteY3" fmla="*/ 4304331 h 4468736"/>
              <a:gd name="connsiteX4" fmla="*/ 5093511 w 5257916"/>
              <a:gd name="connsiteY4" fmla="*/ 4468736 h 4468736"/>
              <a:gd name="connsiteX5" fmla="*/ 164405 w 5257916"/>
              <a:gd name="connsiteY5" fmla="*/ 4468736 h 4468736"/>
              <a:gd name="connsiteX6" fmla="*/ 0 w 5257916"/>
              <a:gd name="connsiteY6" fmla="*/ 4304331 h 4468736"/>
              <a:gd name="connsiteX7" fmla="*/ 0 w 5257916"/>
              <a:gd name="connsiteY7" fmla="*/ 164405 h 4468736"/>
              <a:gd name="connsiteX8" fmla="*/ 164405 w 5257916"/>
              <a:gd name="connsiteY8" fmla="*/ 0 h 446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916" h="4468736">
                <a:moveTo>
                  <a:pt x="164405" y="0"/>
                </a:moveTo>
                <a:lnTo>
                  <a:pt x="5093511" y="0"/>
                </a:lnTo>
                <a:cubicBezTo>
                  <a:pt x="5184309" y="0"/>
                  <a:pt x="5257916" y="73607"/>
                  <a:pt x="5257916" y="164405"/>
                </a:cubicBezTo>
                <a:lnTo>
                  <a:pt x="5257916" y="4304331"/>
                </a:lnTo>
                <a:cubicBezTo>
                  <a:pt x="5257916" y="4395129"/>
                  <a:pt x="5184309" y="4468736"/>
                  <a:pt x="5093511" y="4468736"/>
                </a:cubicBezTo>
                <a:lnTo>
                  <a:pt x="164405" y="4468736"/>
                </a:lnTo>
                <a:cubicBezTo>
                  <a:pt x="73607" y="4468736"/>
                  <a:pt x="0" y="4395129"/>
                  <a:pt x="0" y="4304331"/>
                </a:cubicBezTo>
                <a:lnTo>
                  <a:pt x="0" y="164405"/>
                </a:lnTo>
                <a:cubicBezTo>
                  <a:pt x="0" y="73607"/>
                  <a:pt x="73607" y="0"/>
                  <a:pt x="164405" y="0"/>
                </a:cubicBezTo>
                <a:close/>
              </a:path>
            </a:pathLst>
          </a:cu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15459849-4F7D-4831-9D87-A1C0F0A9C5BA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ue and red logo&#10;&#10;Description automatically generated">
            <a:extLst>
              <a:ext uri="{FF2B5EF4-FFF2-40B4-BE49-F238E27FC236}">
                <a16:creationId xmlns:a16="http://schemas.microsoft.com/office/drawing/2014/main" id="{7910E1BD-88B1-38E0-573A-50626316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5DE83-7BA7-41B6-F56F-FC59C38506B5}"/>
              </a:ext>
            </a:extLst>
          </p:cNvPr>
          <p:cNvSpPr txBox="1"/>
          <p:nvPr/>
        </p:nvSpPr>
        <p:spPr>
          <a:xfrm>
            <a:off x="386192" y="453797"/>
            <a:ext cx="55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 ÍCH MANG LẠI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0C1C76-D740-8A8D-95C6-2B0C45767723}"/>
              </a:ext>
            </a:extLst>
          </p:cNvPr>
          <p:cNvSpPr/>
          <p:nvPr/>
        </p:nvSpPr>
        <p:spPr>
          <a:xfrm>
            <a:off x="1377837" y="2165726"/>
            <a:ext cx="2604228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</a:t>
            </a:r>
            <a:r>
              <a:rPr lang="en-GB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</a:t>
            </a:r>
            <a:r>
              <a:rPr lang="en-GB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lý</a:t>
            </a:r>
            <a:r>
              <a:rPr lang="en-GB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</a:t>
            </a:r>
            <a:r>
              <a:rPr lang="en-GB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dân</a:t>
            </a:r>
            <a:r>
              <a:rPr lang="en-GB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</a:t>
            </a:r>
            <a:r>
              <a:rPr lang="en-GB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cư</a:t>
            </a:r>
            <a:r>
              <a:rPr lang="en-GB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, </a:t>
            </a:r>
            <a:r>
              <a:rPr lang="en-GB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hộ</a:t>
            </a:r>
            <a:r>
              <a:rPr lang="en-GB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</a:t>
            </a:r>
            <a:r>
              <a:rPr lang="en-GB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dân</a:t>
            </a:r>
            <a:r>
              <a:rPr lang="en-GB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</a:t>
            </a:r>
            <a:r>
              <a:rPr lang="en-GB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một</a:t>
            </a:r>
            <a:r>
              <a:rPr lang="en-GB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</a:t>
            </a:r>
            <a:r>
              <a:rPr lang="en-GB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cách</a:t>
            </a:r>
            <a:r>
              <a:rPr lang="en-GB" dirty="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khoa </a:t>
            </a:r>
            <a:r>
              <a:rPr lang="en-GB" dirty="0" err="1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học</a:t>
            </a:r>
            <a:endParaRPr lang="en-GB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970C8-41E7-F6C5-E0C2-1B9A72121A84}"/>
              </a:ext>
            </a:extLst>
          </p:cNvPr>
          <p:cNvSpPr txBox="1"/>
          <p:nvPr/>
        </p:nvSpPr>
        <p:spPr>
          <a:xfrm>
            <a:off x="13343467" y="270933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0C4CF-E93A-309A-7507-AD3C9FC2238A}"/>
              </a:ext>
            </a:extLst>
          </p:cNvPr>
          <p:cNvSpPr txBox="1"/>
          <p:nvPr/>
        </p:nvSpPr>
        <p:spPr>
          <a:xfrm>
            <a:off x="14562667" y="543560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A group of people holding a clipboard&#10;&#10;Description automatically generated">
            <a:extLst>
              <a:ext uri="{FF2B5EF4-FFF2-40B4-BE49-F238E27FC236}">
                <a16:creationId xmlns:a16="http://schemas.microsoft.com/office/drawing/2014/main" id="{BF6E3D05-BA47-A49C-6A18-E3B73248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37" y="2146877"/>
            <a:ext cx="639101" cy="639101"/>
          </a:xfrm>
          <a:prstGeom prst="rect">
            <a:avLst/>
          </a:prstGeom>
        </p:spPr>
      </p:pic>
      <p:pic>
        <p:nvPicPr>
          <p:cNvPr id="17" name="Picture 16" descr="A group of people with arrows and a check mark&#10;&#10;Description automatically generated">
            <a:extLst>
              <a:ext uri="{FF2B5EF4-FFF2-40B4-BE49-F238E27FC236}">
                <a16:creationId xmlns:a16="http://schemas.microsoft.com/office/drawing/2014/main" id="{7E3ABED8-BF27-9D2F-3621-A17188B81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02" y="3173102"/>
            <a:ext cx="639102" cy="639102"/>
          </a:xfrm>
          <a:prstGeom prst="rect">
            <a:avLst/>
          </a:prstGeom>
        </p:spPr>
      </p:pic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03A1D13F-E1D6-74EF-72BA-FE71E6025DF3}"/>
              </a:ext>
            </a:extLst>
          </p:cNvPr>
          <p:cNvSpPr/>
          <p:nvPr/>
        </p:nvSpPr>
        <p:spPr>
          <a:xfrm>
            <a:off x="1340732" y="3207485"/>
            <a:ext cx="2641333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giao việc nội bộ hiệu quả</a:t>
            </a:r>
            <a:endParaRPr lang="en-US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6" name="Picture 25" descr="A person with a megaphone&#10;&#10;Description automatically generated">
            <a:extLst>
              <a:ext uri="{FF2B5EF4-FFF2-40B4-BE49-F238E27FC236}">
                <a16:creationId xmlns:a16="http://schemas.microsoft.com/office/drawing/2014/main" id="{3AE2E79B-4222-6966-0C8B-74D71B64B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12" y="4229841"/>
            <a:ext cx="789335" cy="789335"/>
          </a:xfrm>
          <a:prstGeom prst="rect">
            <a:avLst/>
          </a:prstGeom>
        </p:spPr>
      </p:pic>
      <p:sp>
        <p:nvSpPr>
          <p:cNvPr id="29" name="Rounded Rectangle 10">
            <a:extLst>
              <a:ext uri="{FF2B5EF4-FFF2-40B4-BE49-F238E27FC236}">
                <a16:creationId xmlns:a16="http://schemas.microsoft.com/office/drawing/2014/main" id="{378F7D5B-CB43-42EB-09CB-AFC4B46A3735}"/>
              </a:ext>
            </a:extLst>
          </p:cNvPr>
          <p:cNvSpPr/>
          <p:nvPr/>
        </p:nvSpPr>
        <p:spPr>
          <a:xfrm>
            <a:off x="1258182" y="4328916"/>
            <a:ext cx="2800574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Thông báo, mời họp thuận tiện.</a:t>
            </a:r>
            <a:endParaRPr lang="en-US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1" name="Picture 30" descr="A hand pointing at a device with different colored circles&#10;&#10;Description automatically generated">
            <a:extLst>
              <a:ext uri="{FF2B5EF4-FFF2-40B4-BE49-F238E27FC236}">
                <a16:creationId xmlns:a16="http://schemas.microsoft.com/office/drawing/2014/main" id="{B913C5CD-3BA9-9A6E-D7E3-1B80834B7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12" y="5436699"/>
            <a:ext cx="770741" cy="770741"/>
          </a:xfrm>
          <a:prstGeom prst="rect">
            <a:avLst/>
          </a:prstGeom>
        </p:spPr>
      </p:pic>
      <p:sp>
        <p:nvSpPr>
          <p:cNvPr id="32" name="Rounded Rectangle 10">
            <a:extLst>
              <a:ext uri="{FF2B5EF4-FFF2-40B4-BE49-F238E27FC236}">
                <a16:creationId xmlns:a16="http://schemas.microsoft.com/office/drawing/2014/main" id="{3BA1D980-177F-3D2C-2113-F3A8DBD510CD}"/>
              </a:ext>
            </a:extLst>
          </p:cNvPr>
          <p:cNvSpPr/>
          <p:nvPr/>
        </p:nvSpPr>
        <p:spPr>
          <a:xfrm>
            <a:off x="1258182" y="5471904"/>
            <a:ext cx="2723883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Khảo sát ý kiến cư dân dễ dàng, nhanh chóng</a:t>
            </a:r>
            <a:endParaRPr lang="en-US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5" name="Picture 14" descr="A piggy bank with a coin in it&#10;&#10;Description automatically generated">
            <a:extLst>
              <a:ext uri="{FF2B5EF4-FFF2-40B4-BE49-F238E27FC236}">
                <a16:creationId xmlns:a16="http://schemas.microsoft.com/office/drawing/2014/main" id="{290510D1-7B00-99B1-A611-A535CD4EC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831" y="4267075"/>
            <a:ext cx="789336" cy="789336"/>
          </a:xfrm>
          <a:prstGeom prst="rect">
            <a:avLst/>
          </a:prstGeom>
        </p:spPr>
      </p:pic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6F7115A0-8601-9B59-AF96-166A145C216F}"/>
              </a:ext>
            </a:extLst>
          </p:cNvPr>
          <p:cNvSpPr/>
          <p:nvPr/>
        </p:nvSpPr>
        <p:spPr>
          <a:xfrm>
            <a:off x="5266787" y="4371177"/>
            <a:ext cx="270550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Tối ưu và giảm chi phí hoạt động</a:t>
            </a:r>
            <a:endParaRPr lang="en-GB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2" name="Picture 21" descr="A group of people with a smiley face&#10;&#10;Description automatically generated">
            <a:extLst>
              <a:ext uri="{FF2B5EF4-FFF2-40B4-BE49-F238E27FC236}">
                <a16:creationId xmlns:a16="http://schemas.microsoft.com/office/drawing/2014/main" id="{2441D3C4-A2F5-745A-7871-22039F1A3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3183" y="2184380"/>
            <a:ext cx="789336" cy="789336"/>
          </a:xfrm>
          <a:prstGeom prst="rect">
            <a:avLst/>
          </a:prstGeom>
        </p:spPr>
      </p:pic>
      <p:sp>
        <p:nvSpPr>
          <p:cNvPr id="23" name="Rounded Rectangle 10">
            <a:extLst>
              <a:ext uri="{FF2B5EF4-FFF2-40B4-BE49-F238E27FC236}">
                <a16:creationId xmlns:a16="http://schemas.microsoft.com/office/drawing/2014/main" id="{61DD9804-CBB5-3632-52D6-E139A1EEFD1D}"/>
              </a:ext>
            </a:extLst>
          </p:cNvPr>
          <p:cNvSpPr/>
          <p:nvPr/>
        </p:nvSpPr>
        <p:spPr>
          <a:xfrm>
            <a:off x="5231107" y="2192389"/>
            <a:ext cx="2713438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Tăng tính tương tác giữa ban quản trị khu phố và cư dân</a:t>
            </a:r>
            <a:endParaRPr lang="en-GB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3" name="Picture 32" descr="A group of colorful chat bubbles&#10;&#10;Description automatically generated">
            <a:extLst>
              <a:ext uri="{FF2B5EF4-FFF2-40B4-BE49-F238E27FC236}">
                <a16:creationId xmlns:a16="http://schemas.microsoft.com/office/drawing/2014/main" id="{E328C73B-0D5D-658B-CF6C-357EB87055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3183" y="3315298"/>
            <a:ext cx="700983" cy="700983"/>
          </a:xfrm>
          <a:prstGeom prst="rect">
            <a:avLst/>
          </a:prstGeom>
        </p:spPr>
      </p:pic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52B6EEE2-D467-DDD4-B54B-1EBE828910F7}"/>
              </a:ext>
            </a:extLst>
          </p:cNvPr>
          <p:cNvSpPr/>
          <p:nvPr/>
        </p:nvSpPr>
        <p:spPr>
          <a:xfrm>
            <a:off x="5266787" y="3249138"/>
            <a:ext cx="2597053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Lắng nghe ý kiến cư dân thông qua góp ý, kiến nghị, phản ánh</a:t>
            </a:r>
            <a:endParaRPr lang="en-GB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id="{0E47489F-9E2F-B94D-14EA-9064123F0C89}"/>
              </a:ext>
            </a:extLst>
          </p:cNvPr>
          <p:cNvSpPr/>
          <p:nvPr/>
        </p:nvSpPr>
        <p:spPr>
          <a:xfrm>
            <a:off x="5213692" y="5525219"/>
            <a:ext cx="281168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Thống kê, báo cáo</a:t>
            </a:r>
            <a:endParaRPr lang="en-GB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" name="Rounded Rectangle 10">
            <a:extLst>
              <a:ext uri="{FF2B5EF4-FFF2-40B4-BE49-F238E27FC236}">
                <a16:creationId xmlns:a16="http://schemas.microsoft.com/office/drawing/2014/main" id="{726E8A40-0A4F-10EA-8164-7D6CB172B562}"/>
              </a:ext>
            </a:extLst>
          </p:cNvPr>
          <p:cNvSpPr/>
          <p:nvPr/>
        </p:nvSpPr>
        <p:spPr>
          <a:xfrm>
            <a:off x="762066" y="1211676"/>
            <a:ext cx="477152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Đối với Thôn, Buôn, Khu phố, Ấp</a:t>
            </a:r>
            <a:endParaRPr lang="en-GB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FE584216-51F3-F7A6-7F70-2063737B85F2}"/>
              </a:ext>
            </a:extLst>
          </p:cNvPr>
          <p:cNvSpPr/>
          <p:nvPr/>
        </p:nvSpPr>
        <p:spPr>
          <a:xfrm>
            <a:off x="8025380" y="1211676"/>
            <a:ext cx="3932611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Đối với Phường/ Xã</a:t>
            </a:r>
            <a:endParaRPr lang="en-GB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40" name="Picture 39" descr="A computer and gears connected to a computer&#10;&#10;Description automatically generated">
            <a:extLst>
              <a:ext uri="{FF2B5EF4-FFF2-40B4-BE49-F238E27FC236}">
                <a16:creationId xmlns:a16="http://schemas.microsoft.com/office/drawing/2014/main" id="{CFBE0BF0-72B8-5AD8-849C-F4D0E8C27A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133" y="2184380"/>
            <a:ext cx="680625" cy="680625"/>
          </a:xfrm>
          <a:prstGeom prst="rect">
            <a:avLst/>
          </a:prstGeom>
        </p:spPr>
      </p:pic>
      <p:sp>
        <p:nvSpPr>
          <p:cNvPr id="41" name="Rounded Rectangle 10">
            <a:extLst>
              <a:ext uri="{FF2B5EF4-FFF2-40B4-BE49-F238E27FC236}">
                <a16:creationId xmlns:a16="http://schemas.microsoft.com/office/drawing/2014/main" id="{9A96EDD2-15EB-EE10-0745-F6088A1B8EAD}"/>
              </a:ext>
            </a:extLst>
          </p:cNvPr>
          <p:cNvSpPr/>
          <p:nvPr/>
        </p:nvSpPr>
        <p:spPr>
          <a:xfrm>
            <a:off x="8965425" y="2166621"/>
            <a:ext cx="2892275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công việc xuyên suốt từ trên xuống dưới</a:t>
            </a:r>
            <a:endParaRPr lang="en-GB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43" name="Picture 42" descr="A group of people in circles with arrows around them&#10;&#10;Description automatically generated">
            <a:extLst>
              <a:ext uri="{FF2B5EF4-FFF2-40B4-BE49-F238E27FC236}">
                <a16:creationId xmlns:a16="http://schemas.microsoft.com/office/drawing/2014/main" id="{E1688034-1880-49CE-7BF9-63065153EE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0687" y="3249138"/>
            <a:ext cx="605515" cy="605515"/>
          </a:xfrm>
          <a:prstGeom prst="rect">
            <a:avLst/>
          </a:prstGeom>
        </p:spPr>
      </p:pic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DCECD2A9-7E03-5AF2-A171-B8AFD8510C6E}"/>
              </a:ext>
            </a:extLst>
          </p:cNvPr>
          <p:cNvSpPr/>
          <p:nvPr/>
        </p:nvSpPr>
        <p:spPr>
          <a:xfrm>
            <a:off x="8965426" y="3183294"/>
            <a:ext cx="2892275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Nắm bắt được tình hình ở dưới Khu phố, Âp</a:t>
            </a:r>
            <a:endParaRPr lang="en-GB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46" name="Rounded Rectangle 10">
            <a:extLst>
              <a:ext uri="{FF2B5EF4-FFF2-40B4-BE49-F238E27FC236}">
                <a16:creationId xmlns:a16="http://schemas.microsoft.com/office/drawing/2014/main" id="{3CA6F451-E0E0-B250-F938-577112C3C594}"/>
              </a:ext>
            </a:extLst>
          </p:cNvPr>
          <p:cNvSpPr/>
          <p:nvPr/>
        </p:nvSpPr>
        <p:spPr>
          <a:xfrm>
            <a:off x="9046011" y="4338813"/>
            <a:ext cx="281168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Thống kê, báo cáo</a:t>
            </a:r>
            <a:endParaRPr lang="en-GB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48" name="Picture 47" descr="A colorful pie chart and bar graph&#10;&#10;Description automatically generated">
            <a:extLst>
              <a:ext uri="{FF2B5EF4-FFF2-40B4-BE49-F238E27FC236}">
                <a16:creationId xmlns:a16="http://schemas.microsoft.com/office/drawing/2014/main" id="{AD8B78B0-F56E-2BE8-5972-465A04CDA3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9498" y="4338813"/>
            <a:ext cx="654260" cy="654260"/>
          </a:xfrm>
          <a:prstGeom prst="rect">
            <a:avLst/>
          </a:prstGeom>
        </p:spPr>
      </p:pic>
      <p:pic>
        <p:nvPicPr>
          <p:cNvPr id="49" name="Picture 48" descr="A magnifying glass with graph and graph&#10;&#10;Description automatically generated">
            <a:extLst>
              <a:ext uri="{FF2B5EF4-FFF2-40B4-BE49-F238E27FC236}">
                <a16:creationId xmlns:a16="http://schemas.microsoft.com/office/drawing/2014/main" id="{B570D530-D5CF-694C-32F4-B6210B14E9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1514" y="5435600"/>
            <a:ext cx="858014" cy="858014"/>
          </a:xfrm>
          <a:prstGeom prst="rect">
            <a:avLst/>
          </a:prstGeom>
        </p:spPr>
      </p:pic>
      <p:pic>
        <p:nvPicPr>
          <p:cNvPr id="50" name="Picture 49" descr="A colorful pie chart and bar graph&#10;&#10;Description automatically generated">
            <a:extLst>
              <a:ext uri="{FF2B5EF4-FFF2-40B4-BE49-F238E27FC236}">
                <a16:creationId xmlns:a16="http://schemas.microsoft.com/office/drawing/2014/main" id="{CF905AF8-6262-55F0-DA5C-7DDCFFD5DD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1422" y="5465644"/>
            <a:ext cx="654260" cy="654260"/>
          </a:xfrm>
          <a:prstGeom prst="rect">
            <a:avLst/>
          </a:prstGeom>
        </p:spPr>
      </p:pic>
      <p:sp>
        <p:nvSpPr>
          <p:cNvPr id="51" name="Rounded Rectangle 10">
            <a:extLst>
              <a:ext uri="{FF2B5EF4-FFF2-40B4-BE49-F238E27FC236}">
                <a16:creationId xmlns:a16="http://schemas.microsoft.com/office/drawing/2014/main" id="{0D7033EA-E6D6-F496-2658-18630F328F96}"/>
              </a:ext>
            </a:extLst>
          </p:cNvPr>
          <p:cNvSpPr/>
          <p:nvPr/>
        </p:nvSpPr>
        <p:spPr>
          <a:xfrm>
            <a:off x="9146303" y="5498069"/>
            <a:ext cx="281168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Tìm kiếm đơn giản</a:t>
            </a:r>
            <a:endParaRPr lang="en-GB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8E8D8FD8-AD14-82FE-58E3-E13F953771AE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and red logo&#10;&#10;Description automatically generated">
            <a:extLst>
              <a:ext uri="{FF2B5EF4-FFF2-40B4-BE49-F238E27FC236}">
                <a16:creationId xmlns:a16="http://schemas.microsoft.com/office/drawing/2014/main" id="{BAA9E28B-F849-418A-0FB4-27F50821AF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8">
            <a:extLst>
              <a:ext uri="{FF2B5EF4-FFF2-40B4-BE49-F238E27FC236}">
                <a16:creationId xmlns:a16="http://schemas.microsoft.com/office/drawing/2014/main" id="{B8734C67-7844-9DA9-5F01-6E9596670F8C}"/>
              </a:ext>
            </a:extLst>
          </p:cNvPr>
          <p:cNvSpPr/>
          <p:nvPr/>
        </p:nvSpPr>
        <p:spPr>
          <a:xfrm flipH="1">
            <a:off x="0" y="1"/>
            <a:ext cx="4820136" cy="4990703"/>
          </a:xfrm>
          <a:custGeom>
            <a:avLst/>
            <a:gdLst>
              <a:gd name="connsiteX0" fmla="*/ 606345 w 5144486"/>
              <a:gd name="connsiteY0" fmla="*/ 0 h 5326531"/>
              <a:gd name="connsiteX1" fmla="*/ 5144486 w 5144486"/>
              <a:gd name="connsiteY1" fmla="*/ 0 h 5326531"/>
              <a:gd name="connsiteX2" fmla="*/ 5144486 w 5144486"/>
              <a:gd name="connsiteY2" fmla="*/ 4902232 h 5326531"/>
              <a:gd name="connsiteX3" fmla="*/ 4973928 w 5144486"/>
              <a:gd name="connsiteY3" fmla="*/ 5072790 h 5326531"/>
              <a:gd name="connsiteX4" fmla="*/ 3748756 w 5144486"/>
              <a:gd name="connsiteY4" fmla="*/ 5072790 h 5326531"/>
              <a:gd name="connsiteX5" fmla="*/ 253742 w 5144486"/>
              <a:gd name="connsiteY5" fmla="*/ 1577775 h 5326531"/>
              <a:gd name="connsiteX6" fmla="*/ 253742 w 5144486"/>
              <a:gd name="connsiteY6" fmla="*/ 352604 h 532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4486" h="5326531">
                <a:moveTo>
                  <a:pt x="606345" y="0"/>
                </a:moveTo>
                <a:lnTo>
                  <a:pt x="5144486" y="0"/>
                </a:lnTo>
                <a:lnTo>
                  <a:pt x="5144486" y="4902232"/>
                </a:lnTo>
                <a:lnTo>
                  <a:pt x="4973928" y="5072790"/>
                </a:lnTo>
                <a:cubicBezTo>
                  <a:pt x="4635606" y="5411112"/>
                  <a:pt x="4087078" y="5411112"/>
                  <a:pt x="3748756" y="5072790"/>
                </a:cubicBezTo>
                <a:lnTo>
                  <a:pt x="253742" y="1577775"/>
                </a:lnTo>
                <a:cubicBezTo>
                  <a:pt x="-84580" y="1239453"/>
                  <a:pt x="-84580" y="690925"/>
                  <a:pt x="253742" y="352604"/>
                </a:cubicBezTo>
                <a:close/>
              </a:path>
            </a:pathLst>
          </a:custGeom>
          <a:solidFill>
            <a:srgbClr val="0556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FE55C-5748-5BD6-1842-2B6F3D835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t="1" b="56048"/>
          <a:stretch/>
        </p:blipFill>
        <p:spPr>
          <a:xfrm>
            <a:off x="440902" y="1937930"/>
            <a:ext cx="5551081" cy="4920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20E694-5AA0-5867-6701-D669D258B490}"/>
              </a:ext>
            </a:extLst>
          </p:cNvPr>
          <p:cNvSpPr txBox="1"/>
          <p:nvPr/>
        </p:nvSpPr>
        <p:spPr>
          <a:xfrm>
            <a:off x="6771847" y="2054811"/>
            <a:ext cx="4528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GIẢI PHÁP </a:t>
            </a:r>
          </a:p>
          <a:p>
            <a:pPr algn="r"/>
            <a:r>
              <a:rPr lang="en-US" sz="40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QUẢN LÝ</a:t>
            </a:r>
          </a:p>
          <a:p>
            <a:pPr algn="r"/>
            <a:r>
              <a:rPr lang="en-US" sz="4000" b="1">
                <a:solidFill>
                  <a:srgbClr val="CE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 PHỐ, ẤP</a:t>
            </a:r>
            <a:endParaRPr lang="en-US" sz="4000" b="1" dirty="0">
              <a:solidFill>
                <a:srgbClr val="CE02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C685B-E988-1C5B-E831-FDF8A9C7F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85"/>
          <a:stretch/>
        </p:blipFill>
        <p:spPr>
          <a:xfrm>
            <a:off x="1009335" y="1217990"/>
            <a:ext cx="4445368" cy="5640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F98375-2DE6-BECA-637F-87BCF8FA899B}"/>
              </a:ext>
            </a:extLst>
          </p:cNvPr>
          <p:cNvSpPr txBox="1"/>
          <p:nvPr/>
        </p:nvSpPr>
        <p:spPr>
          <a:xfrm>
            <a:off x="8975558" y="7411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blue and red logo&#10;&#10;Description automatically generated">
            <a:extLst>
              <a:ext uri="{FF2B5EF4-FFF2-40B4-BE49-F238E27FC236}">
                <a16:creationId xmlns:a16="http://schemas.microsoft.com/office/drawing/2014/main" id="{F18FED79-8B19-A822-B3B0-D143F96F9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650" y="256889"/>
            <a:ext cx="578374" cy="5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0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395203-0B19-ED1A-05CE-1000D64EEA89}"/>
              </a:ext>
            </a:extLst>
          </p:cNvPr>
          <p:cNvSpPr txBox="1"/>
          <p:nvPr/>
        </p:nvSpPr>
        <p:spPr>
          <a:xfrm>
            <a:off x="388960" y="458390"/>
            <a:ext cx="833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THÀNH PHẦN THAM GIA HỆ THỐNG</a:t>
            </a:r>
            <a:endParaRPr lang="vi-VN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46C0A422-9875-9597-4EA8-838F6E11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5089" y="376227"/>
            <a:ext cx="1372025" cy="709415"/>
          </a:xfrm>
        </p:spPr>
        <p:txBody>
          <a:bodyPr/>
          <a:lstStyle/>
          <a:p>
            <a:fld id="{3299175B-0636-024A-82D1-29688158F810}" type="slidenum">
              <a:rPr lang="en-US" sz="4800" b="1" smtClean="0">
                <a:solidFill>
                  <a:srgbClr val="029447">
                    <a:alpha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4800" b="1" dirty="0">
              <a:solidFill>
                <a:srgbClr val="029447">
                  <a:alpha val="1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C9B4CD-DAB1-0C06-F896-0DE7AA7E04AD}"/>
              </a:ext>
            </a:extLst>
          </p:cNvPr>
          <p:cNvGrpSpPr/>
          <p:nvPr/>
        </p:nvGrpSpPr>
        <p:grpSpPr>
          <a:xfrm>
            <a:off x="810327" y="2239325"/>
            <a:ext cx="10555646" cy="3635436"/>
            <a:chOff x="810327" y="2239325"/>
            <a:chExt cx="10555646" cy="363543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2786C8B-0E53-8870-D179-8C2A745FC9B2}"/>
                </a:ext>
              </a:extLst>
            </p:cNvPr>
            <p:cNvSpPr/>
            <p:nvPr/>
          </p:nvSpPr>
          <p:spPr>
            <a:xfrm>
              <a:off x="2970327" y="2239325"/>
              <a:ext cx="6235646" cy="795600"/>
            </a:xfrm>
            <a:prstGeom prst="roundRect">
              <a:avLst>
                <a:gd name="adj" fmla="val 12436"/>
              </a:avLst>
            </a:prstGeom>
            <a:solidFill>
              <a:srgbClr val="0556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GIẢI PHÁP </a:t>
              </a:r>
              <a:r>
                <a:rPr lang="en-US" sz="1800" b="1">
                  <a:latin typeface="Arial" panose="020B0604020202020204" pitchFamily="34" charset="0"/>
                  <a:cs typeface="Arial" panose="020B0604020202020204" pitchFamily="34" charset="0"/>
                </a:rPr>
                <a:t>QUẢN LÝ KHU </a:t>
              </a:r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PHỐ, ẤP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243F091-0DA7-0692-E513-3C2EF5AD3075}"/>
                </a:ext>
              </a:extLst>
            </p:cNvPr>
            <p:cNvGrpSpPr/>
            <p:nvPr/>
          </p:nvGrpSpPr>
          <p:grpSpPr>
            <a:xfrm>
              <a:off x="1492447" y="4058439"/>
              <a:ext cx="795761" cy="795761"/>
              <a:chOff x="5403438" y="1779681"/>
              <a:chExt cx="912472" cy="91247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A2CB210-4299-C0A8-35E2-EE25F3862E6B}"/>
                  </a:ext>
                </a:extLst>
              </p:cNvPr>
              <p:cNvSpPr/>
              <p:nvPr/>
            </p:nvSpPr>
            <p:spPr>
              <a:xfrm>
                <a:off x="5403438" y="1779681"/>
                <a:ext cx="912472" cy="912472"/>
              </a:xfrm>
              <a:prstGeom prst="ellipse">
                <a:avLst/>
              </a:prstGeom>
              <a:solidFill>
                <a:srgbClr val="01813D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User with solid fill">
                <a:extLst>
                  <a:ext uri="{FF2B5EF4-FFF2-40B4-BE49-F238E27FC236}">
                    <a16:creationId xmlns:a16="http://schemas.microsoft.com/office/drawing/2014/main" id="{7C6D0CE7-4F6F-BED8-E53D-ACB6F0029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89674" y="1943166"/>
                <a:ext cx="540001" cy="540001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F774A2-BFEF-C24F-FB4B-BEA968420085}"/>
                </a:ext>
              </a:extLst>
            </p:cNvPr>
            <p:cNvSpPr txBox="1"/>
            <p:nvPr/>
          </p:nvSpPr>
          <p:spPr>
            <a:xfrm>
              <a:off x="810327" y="4951431"/>
              <a:ext cx="2160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rgbClr val="CE0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LÃNH ĐẠO</a:t>
              </a:r>
            </a:p>
            <a:p>
              <a:pPr algn="ctr"/>
              <a:r>
                <a:rPr lang="en-US" b="1">
                  <a:solidFill>
                    <a:srgbClr val="CE0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PHƯỜNG/ XÃ</a:t>
              </a:r>
              <a:endParaRPr lang="en-US" sz="1200" b="1" dirty="0">
                <a:solidFill>
                  <a:srgbClr val="CE020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61A5C4-8387-716B-C438-957D68B6DD7D}"/>
                </a:ext>
              </a:extLst>
            </p:cNvPr>
            <p:cNvGrpSpPr/>
            <p:nvPr/>
          </p:nvGrpSpPr>
          <p:grpSpPr>
            <a:xfrm>
              <a:off x="2909239" y="4058439"/>
              <a:ext cx="2160000" cy="1293102"/>
              <a:chOff x="4751545" y="1779681"/>
              <a:chExt cx="2160000" cy="12931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E49C166-C770-9BC5-B9E1-BCB020115AC7}"/>
                  </a:ext>
                </a:extLst>
              </p:cNvPr>
              <p:cNvGrpSpPr/>
              <p:nvPr/>
            </p:nvGrpSpPr>
            <p:grpSpPr>
              <a:xfrm>
                <a:off x="5433666" y="1779681"/>
                <a:ext cx="795761" cy="795761"/>
                <a:chOff x="5403438" y="1779681"/>
                <a:chExt cx="912472" cy="912472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1D87114-B683-0BD0-7F4D-48F39E5988E2}"/>
                    </a:ext>
                  </a:extLst>
                </p:cNvPr>
                <p:cNvSpPr/>
                <p:nvPr/>
              </p:nvSpPr>
              <p:spPr>
                <a:xfrm>
                  <a:off x="5403438" y="1779681"/>
                  <a:ext cx="912472" cy="912472"/>
                </a:xfrm>
                <a:prstGeom prst="ellipse">
                  <a:avLst/>
                </a:prstGeom>
                <a:solidFill>
                  <a:srgbClr val="0A9562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" name="Graphic 20" descr="User with solid fill">
                  <a:extLst>
                    <a:ext uri="{FF2B5EF4-FFF2-40B4-BE49-F238E27FC236}">
                      <a16:creationId xmlns:a16="http://schemas.microsoft.com/office/drawing/2014/main" id="{3AC07820-E47C-7DEC-7EEE-B4EAD3304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9673" y="1943166"/>
                  <a:ext cx="540001" cy="540001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F7E194-E5BC-A880-97EC-FA30A5459018}"/>
                  </a:ext>
                </a:extLst>
              </p:cNvPr>
              <p:cNvSpPr txBox="1"/>
              <p:nvPr/>
            </p:nvSpPr>
            <p:spPr>
              <a:xfrm>
                <a:off x="4751545" y="2672673"/>
                <a:ext cx="2160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556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CÁN BỘ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8E8C09-B448-D750-AABD-5772D47D05B7}"/>
                </a:ext>
              </a:extLst>
            </p:cNvPr>
            <p:cNvGrpSpPr/>
            <p:nvPr/>
          </p:nvGrpSpPr>
          <p:grpSpPr>
            <a:xfrm>
              <a:off x="5008150" y="4058439"/>
              <a:ext cx="2297321" cy="1816322"/>
              <a:chOff x="4751544" y="1779681"/>
              <a:chExt cx="2297321" cy="18163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EE6181D-C215-3553-5C67-CC9D6F97299B}"/>
                  </a:ext>
                </a:extLst>
              </p:cNvPr>
              <p:cNvGrpSpPr/>
              <p:nvPr/>
            </p:nvGrpSpPr>
            <p:grpSpPr>
              <a:xfrm>
                <a:off x="5433666" y="1779681"/>
                <a:ext cx="795761" cy="795761"/>
                <a:chOff x="5403438" y="1779681"/>
                <a:chExt cx="912472" cy="912472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0000D00-3C77-E010-8311-FEA03A29EE04}"/>
                    </a:ext>
                  </a:extLst>
                </p:cNvPr>
                <p:cNvSpPr/>
                <p:nvPr/>
              </p:nvSpPr>
              <p:spPr>
                <a:xfrm>
                  <a:off x="5403438" y="1779681"/>
                  <a:ext cx="912472" cy="91247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Graphic 25" descr="User with solid fill">
                  <a:extLst>
                    <a:ext uri="{FF2B5EF4-FFF2-40B4-BE49-F238E27FC236}">
                      <a16:creationId xmlns:a16="http://schemas.microsoft.com/office/drawing/2014/main" id="{F29DEAED-FB69-7D8A-E333-6FB7472ED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9673" y="1943166"/>
                  <a:ext cx="540001" cy="540001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442F7B-67B4-5364-0FF8-43B16E5A4809}"/>
                  </a:ext>
                </a:extLst>
              </p:cNvPr>
              <p:cNvSpPr txBox="1"/>
              <p:nvPr/>
            </p:nvSpPr>
            <p:spPr>
              <a:xfrm>
                <a:off x="4751544" y="2672673"/>
                <a:ext cx="22973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E020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 ĐIỀU HÀNH</a:t>
                </a:r>
              </a:p>
              <a:p>
                <a:pPr algn="ctr"/>
                <a:r>
                  <a:rPr lang="en-US" b="1" dirty="0">
                    <a:solidFill>
                      <a:srgbClr val="CE020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THÔN, BUÔN, KHU PHỐ, ẤP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B093AC-CC35-735C-CEBD-AC8B115DE215}"/>
                </a:ext>
              </a:extLst>
            </p:cNvPr>
            <p:cNvGrpSpPr/>
            <p:nvPr/>
          </p:nvGrpSpPr>
          <p:grpSpPr>
            <a:xfrm>
              <a:off x="7107063" y="4058439"/>
              <a:ext cx="2160000" cy="1262324"/>
              <a:chOff x="4751545" y="1779681"/>
              <a:chExt cx="2088530" cy="126232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5FC32A7-9C66-2918-1EE0-19CBECC33411}"/>
                  </a:ext>
                </a:extLst>
              </p:cNvPr>
              <p:cNvGrpSpPr/>
              <p:nvPr/>
            </p:nvGrpSpPr>
            <p:grpSpPr>
              <a:xfrm>
                <a:off x="5397930" y="1779681"/>
                <a:ext cx="795761" cy="795761"/>
                <a:chOff x="5362462" y="1779681"/>
                <a:chExt cx="912472" cy="912472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BD52542-04B9-87FF-87CD-1693B16A0BB8}"/>
                    </a:ext>
                  </a:extLst>
                </p:cNvPr>
                <p:cNvSpPr/>
                <p:nvPr/>
              </p:nvSpPr>
              <p:spPr>
                <a:xfrm>
                  <a:off x="5362462" y="1779681"/>
                  <a:ext cx="912472" cy="912472"/>
                </a:xfrm>
                <a:prstGeom prst="ellipse">
                  <a:avLst/>
                </a:prstGeom>
                <a:solidFill>
                  <a:srgbClr val="F69921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" name="Graphic 30" descr="User with solid fill">
                  <a:extLst>
                    <a:ext uri="{FF2B5EF4-FFF2-40B4-BE49-F238E27FC236}">
                      <a16:creationId xmlns:a16="http://schemas.microsoft.com/office/drawing/2014/main" id="{EAF04DA7-526D-F08F-6947-3CDDF85A7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8697" y="1943166"/>
                  <a:ext cx="540000" cy="540001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5DD020-C8F2-0C63-970E-40FC246513ED}"/>
                  </a:ext>
                </a:extLst>
              </p:cNvPr>
              <p:cNvSpPr txBox="1"/>
              <p:nvPr/>
            </p:nvSpPr>
            <p:spPr>
              <a:xfrm>
                <a:off x="4751545" y="2672673"/>
                <a:ext cx="208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0556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CƯ DÂN</a:t>
                </a:r>
                <a:endParaRPr lang="en-US" b="1" dirty="0">
                  <a:solidFill>
                    <a:srgbClr val="0556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2446457-2BC5-64EB-4F4E-8790A3CF9D19}"/>
                </a:ext>
              </a:extLst>
            </p:cNvPr>
            <p:cNvGrpSpPr/>
            <p:nvPr/>
          </p:nvGrpSpPr>
          <p:grpSpPr>
            <a:xfrm>
              <a:off x="9205973" y="4058439"/>
              <a:ext cx="2160000" cy="1539323"/>
              <a:chOff x="4751545" y="1779681"/>
              <a:chExt cx="2088530" cy="153932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9F00CD6-ECC7-F231-11F9-DF008F5B875B}"/>
                  </a:ext>
                </a:extLst>
              </p:cNvPr>
              <p:cNvGrpSpPr/>
              <p:nvPr/>
            </p:nvGrpSpPr>
            <p:grpSpPr>
              <a:xfrm>
                <a:off x="5397930" y="1779681"/>
                <a:ext cx="795761" cy="795761"/>
                <a:chOff x="5362462" y="1779681"/>
                <a:chExt cx="912472" cy="912472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D34B163-574A-E882-0350-FEE301DA583E}"/>
                    </a:ext>
                  </a:extLst>
                </p:cNvPr>
                <p:cNvSpPr/>
                <p:nvPr/>
              </p:nvSpPr>
              <p:spPr>
                <a:xfrm>
                  <a:off x="5362462" y="1779681"/>
                  <a:ext cx="912472" cy="91247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6" name="Graphic 35" descr="User with solid fill">
                  <a:extLst>
                    <a:ext uri="{FF2B5EF4-FFF2-40B4-BE49-F238E27FC236}">
                      <a16:creationId xmlns:a16="http://schemas.microsoft.com/office/drawing/2014/main" id="{68635721-6E38-87EA-E745-7F9DCAD01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8697" y="1943166"/>
                  <a:ext cx="540000" cy="540001"/>
                </a:xfrm>
                <a:prstGeom prst="rect">
                  <a:avLst/>
                </a:prstGeom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115252-4364-E446-0935-B6DE24D02B52}"/>
                  </a:ext>
                </a:extLst>
              </p:cNvPr>
              <p:cNvSpPr txBox="1"/>
              <p:nvPr/>
            </p:nvSpPr>
            <p:spPr>
              <a:xfrm>
                <a:off x="4751545" y="2672673"/>
                <a:ext cx="20885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E020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QUẢN TRỊ</a:t>
                </a:r>
              </a:p>
              <a:p>
                <a:pPr algn="ctr"/>
                <a:r>
                  <a:rPr lang="en-US" b="1" dirty="0">
                    <a:solidFill>
                      <a:srgbClr val="CE020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HỆ THỐNG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5FFC2F5-DE84-4D70-24D7-BB4A2ED6F896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5400000">
              <a:off x="3477482" y="1447771"/>
              <a:ext cx="1023514" cy="4197822"/>
            </a:xfrm>
            <a:prstGeom prst="bentConnector3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A5C1397A-CF50-0BC5-A492-7A9798E3E5E8}"/>
                </a:ext>
              </a:extLst>
            </p:cNvPr>
            <p:cNvCxnSpPr>
              <a:cxnSpLocks/>
              <a:stCxn id="11" idx="2"/>
              <a:endCxn id="20" idx="0"/>
            </p:cNvCxnSpPr>
            <p:nvPr/>
          </p:nvCxnSpPr>
          <p:spPr>
            <a:xfrm rot="5400000">
              <a:off x="4526939" y="2497228"/>
              <a:ext cx="1023514" cy="2098909"/>
            </a:xfrm>
            <a:prstGeom prst="bentConnector3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B401B5C2-67FE-BCD0-AB77-CCD81035C0A3}"/>
                </a:ext>
              </a:extLst>
            </p:cNvPr>
            <p:cNvCxnSpPr>
              <a:cxnSpLocks/>
              <a:stCxn id="11" idx="2"/>
              <a:endCxn id="30" idx="0"/>
            </p:cNvCxnSpPr>
            <p:nvPr/>
          </p:nvCxnSpPr>
          <p:spPr>
            <a:xfrm rot="16200000" flipH="1">
              <a:off x="6625849" y="2497225"/>
              <a:ext cx="1023514" cy="2098913"/>
            </a:xfrm>
            <a:prstGeom prst="bentConnector3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0B8E62FC-DB4C-4276-875D-6B61CCBF3D05}"/>
                </a:ext>
              </a:extLst>
            </p:cNvPr>
            <p:cNvCxnSpPr>
              <a:cxnSpLocks/>
              <a:stCxn id="11" idx="2"/>
              <a:endCxn id="35" idx="0"/>
            </p:cNvCxnSpPr>
            <p:nvPr/>
          </p:nvCxnSpPr>
          <p:spPr>
            <a:xfrm rot="16200000" flipH="1">
              <a:off x="7675304" y="1447770"/>
              <a:ext cx="1023514" cy="4197823"/>
            </a:xfrm>
            <a:prstGeom prst="bentConnector3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6DB532-5C3B-A0E3-8CF1-A1E333D2F034}"/>
                </a:ext>
              </a:extLst>
            </p:cNvPr>
            <p:cNvCxnSpPr>
              <a:cxnSpLocks/>
              <a:stCxn id="11" idx="2"/>
              <a:endCxn id="25" idx="0"/>
            </p:cNvCxnSpPr>
            <p:nvPr/>
          </p:nvCxnSpPr>
          <p:spPr>
            <a:xfrm>
              <a:off x="6088150" y="3034925"/>
              <a:ext cx="3" cy="1023514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3">
            <a:extLst>
              <a:ext uri="{FF2B5EF4-FFF2-40B4-BE49-F238E27FC236}">
                <a16:creationId xmlns:a16="http://schemas.microsoft.com/office/drawing/2014/main" id="{B5686183-3D3A-83D6-8083-C6300C282E01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and red logo&#10;&#10;Description automatically generated">
            <a:extLst>
              <a:ext uri="{FF2B5EF4-FFF2-40B4-BE49-F238E27FC236}">
                <a16:creationId xmlns:a16="http://schemas.microsoft.com/office/drawing/2014/main" id="{9DCF887D-10A7-D02A-FA7A-E0241D37CF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2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95D4F78-D545-ACFB-509E-3053DC164BC2}"/>
              </a:ext>
            </a:extLst>
          </p:cNvPr>
          <p:cNvSpPr txBox="1"/>
          <p:nvPr/>
        </p:nvSpPr>
        <p:spPr>
          <a:xfrm>
            <a:off x="344886" y="399252"/>
            <a:ext cx="1069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</a:t>
            </a:r>
            <a:r>
              <a:rPr lang="en-US" sz="2800" b="1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 DÀNH CHO LÃNH ĐẠO, CÁN BỘ PHƯỜNG/ XÃ</a:t>
            </a:r>
            <a:endParaRPr lang="vi-VN" sz="2800" b="1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olorful graphic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24FA73F-4D07-987F-12FA-967E337C6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62" y="1628586"/>
            <a:ext cx="720000" cy="720000"/>
          </a:xfrm>
          <a:prstGeom prst="rect">
            <a:avLst/>
          </a:prstGeom>
        </p:spPr>
      </p:pic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2EE668EA-D6F0-67BD-8982-EEF34AEAA24E}"/>
              </a:ext>
            </a:extLst>
          </p:cNvPr>
          <p:cNvSpPr/>
          <p:nvPr/>
        </p:nvSpPr>
        <p:spPr>
          <a:xfrm>
            <a:off x="1566632" y="1712259"/>
            <a:ext cx="3800497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Dashboard dành cho lãnh đạo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2" name="Picture 11" descr="A building connected to a network&#10;&#10;Description automatically generated">
            <a:extLst>
              <a:ext uri="{FF2B5EF4-FFF2-40B4-BE49-F238E27FC236}">
                <a16:creationId xmlns:a16="http://schemas.microsoft.com/office/drawing/2014/main" id="{833AD5F6-F067-1CD8-85EE-99023862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45" y="2549110"/>
            <a:ext cx="668928" cy="668928"/>
          </a:xfrm>
          <a:prstGeom prst="rect">
            <a:avLst/>
          </a:prstGeom>
        </p:spPr>
      </p:pic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3ECE2FB9-CA7B-2370-90CC-6FA9949D5568}"/>
              </a:ext>
            </a:extLst>
          </p:cNvPr>
          <p:cNvSpPr/>
          <p:nvPr/>
        </p:nvSpPr>
        <p:spPr>
          <a:xfrm>
            <a:off x="1566632" y="2559574"/>
            <a:ext cx="4120335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Khu phố, ấp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4" name="Picture 13" descr="A group of people holding a clipboard&#10;&#10;Description automatically generated">
            <a:extLst>
              <a:ext uri="{FF2B5EF4-FFF2-40B4-BE49-F238E27FC236}">
                <a16:creationId xmlns:a16="http://schemas.microsoft.com/office/drawing/2014/main" id="{F4501E1B-5054-E8E4-00D6-BF6F4B493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822" y="1520569"/>
            <a:ext cx="639101" cy="639101"/>
          </a:xfrm>
          <a:prstGeom prst="rect">
            <a:avLst/>
          </a:prstGeom>
        </p:spPr>
      </p:pic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6561E30D-DA26-78E9-FA17-74A73E82C553}"/>
              </a:ext>
            </a:extLst>
          </p:cNvPr>
          <p:cNvSpPr/>
          <p:nvPr/>
        </p:nvSpPr>
        <p:spPr>
          <a:xfrm>
            <a:off x="7370346" y="1559648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thông tin cư dân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7" name="Picture 16" descr="A calendar and clock with ticks&#10;&#10;Description automatically generated">
            <a:extLst>
              <a:ext uri="{FF2B5EF4-FFF2-40B4-BE49-F238E27FC236}">
                <a16:creationId xmlns:a16="http://schemas.microsoft.com/office/drawing/2014/main" id="{8251B848-0D92-4730-5DB0-BC57FB8F2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15" y="4379356"/>
            <a:ext cx="704987" cy="704987"/>
          </a:xfrm>
          <a:prstGeom prst="rect">
            <a:avLst/>
          </a:prstGeom>
        </p:spPr>
      </p:pic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30C2F450-15FD-D155-DC2A-7E0524958BF5}"/>
              </a:ext>
            </a:extLst>
          </p:cNvPr>
          <p:cNvSpPr/>
          <p:nvPr/>
        </p:nvSpPr>
        <p:spPr>
          <a:xfrm>
            <a:off x="1566633" y="4348445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lịch họp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0" name="Picture 19" descr="A group of people with arrows and a check mark&#10;&#10;Description automatically generated">
            <a:extLst>
              <a:ext uri="{FF2B5EF4-FFF2-40B4-BE49-F238E27FC236}">
                <a16:creationId xmlns:a16="http://schemas.microsoft.com/office/drawing/2014/main" id="{19883492-CA4B-8BC2-5F42-4437C0D15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8" y="5247139"/>
            <a:ext cx="639102" cy="639102"/>
          </a:xfrm>
          <a:prstGeom prst="rect">
            <a:avLst/>
          </a:prstGeom>
        </p:spPr>
      </p:pic>
      <p:sp>
        <p:nvSpPr>
          <p:cNvPr id="21" name="Rounded Rectangle 10">
            <a:extLst>
              <a:ext uri="{FF2B5EF4-FFF2-40B4-BE49-F238E27FC236}">
                <a16:creationId xmlns:a16="http://schemas.microsoft.com/office/drawing/2014/main" id="{2F75A8C4-B626-F926-72AF-BBFADC7FF95B}"/>
              </a:ext>
            </a:extLst>
          </p:cNvPr>
          <p:cNvSpPr/>
          <p:nvPr/>
        </p:nvSpPr>
        <p:spPr>
          <a:xfrm>
            <a:off x="1566633" y="5330222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công việc, nhiệm vụ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3" name="Picture 22" descr="A group of people with different colors&#10;&#10;Description automatically generated">
            <a:extLst>
              <a:ext uri="{FF2B5EF4-FFF2-40B4-BE49-F238E27FC236}">
                <a16:creationId xmlns:a16="http://schemas.microsoft.com/office/drawing/2014/main" id="{750B782C-F426-3B7E-2A53-8025F2611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45" y="3356329"/>
            <a:ext cx="710089" cy="710089"/>
          </a:xfrm>
          <a:prstGeom prst="rect">
            <a:avLst/>
          </a:prstGeom>
        </p:spPr>
      </p:pic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0E3EE06F-CE23-6121-6430-22491F500D8C}"/>
              </a:ext>
            </a:extLst>
          </p:cNvPr>
          <p:cNvSpPr/>
          <p:nvPr/>
        </p:nvSpPr>
        <p:spPr>
          <a:xfrm>
            <a:off x="1594593" y="3451938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Ban điều hành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9" name="Picture 28" descr="A calculator and coins&#10;&#10;Description automatically generated">
            <a:extLst>
              <a:ext uri="{FF2B5EF4-FFF2-40B4-BE49-F238E27FC236}">
                <a16:creationId xmlns:a16="http://schemas.microsoft.com/office/drawing/2014/main" id="{4F1B6DD6-5B3F-F06D-650C-FBB4B6622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5033" y="2466231"/>
            <a:ext cx="571961" cy="571961"/>
          </a:xfrm>
          <a:prstGeom prst="rect">
            <a:avLst/>
          </a:prstGeom>
        </p:spPr>
      </p:pic>
      <p:sp>
        <p:nvSpPr>
          <p:cNvPr id="30" name="Rounded Rectangle 10">
            <a:extLst>
              <a:ext uri="{FF2B5EF4-FFF2-40B4-BE49-F238E27FC236}">
                <a16:creationId xmlns:a16="http://schemas.microsoft.com/office/drawing/2014/main" id="{D1C2298D-7910-80E6-8981-E38D7AC19D33}"/>
              </a:ext>
            </a:extLst>
          </p:cNvPr>
          <p:cNvSpPr/>
          <p:nvPr/>
        </p:nvSpPr>
        <p:spPr>
          <a:xfrm>
            <a:off x="7381670" y="2504035"/>
            <a:ext cx="3626440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các khoản thu chi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1" name="Picture 30" descr="A group of colorful chat bubbles&#10;&#10;Description automatically generated">
            <a:extLst>
              <a:ext uri="{FF2B5EF4-FFF2-40B4-BE49-F238E27FC236}">
                <a16:creationId xmlns:a16="http://schemas.microsoft.com/office/drawing/2014/main" id="{038EE08B-BA23-1669-7FE5-38DF700AD5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5033" y="3340205"/>
            <a:ext cx="639101" cy="639101"/>
          </a:xfrm>
          <a:prstGeom prst="rect">
            <a:avLst/>
          </a:prstGeom>
        </p:spPr>
      </p:pic>
      <p:sp>
        <p:nvSpPr>
          <p:cNvPr id="32" name="Rounded Rectangle 10">
            <a:extLst>
              <a:ext uri="{FF2B5EF4-FFF2-40B4-BE49-F238E27FC236}">
                <a16:creationId xmlns:a16="http://schemas.microsoft.com/office/drawing/2014/main" id="{359C579A-90B0-E5E4-846A-3776E4DB6374}"/>
              </a:ext>
            </a:extLst>
          </p:cNvPr>
          <p:cNvSpPr/>
          <p:nvPr/>
        </p:nvSpPr>
        <p:spPr>
          <a:xfrm>
            <a:off x="7381670" y="3323700"/>
            <a:ext cx="4198552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ý kiến đóng góp, phản ánh</a:t>
            </a:r>
            <a:endParaRPr lang="en-GB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4" name="Picture 33" descr="A group of binders with white labels&#10;&#10;Description automatically generated">
            <a:extLst>
              <a:ext uri="{FF2B5EF4-FFF2-40B4-BE49-F238E27FC236}">
                <a16:creationId xmlns:a16="http://schemas.microsoft.com/office/drawing/2014/main" id="{E6E5BA54-0B7B-3705-0E16-93B0BD560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0475" y="4137733"/>
            <a:ext cx="628216" cy="628216"/>
          </a:xfrm>
          <a:prstGeom prst="rect">
            <a:avLst/>
          </a:prstGeom>
        </p:spPr>
      </p:pic>
      <p:sp>
        <p:nvSpPr>
          <p:cNvPr id="37" name="Rounded Rectangle 10">
            <a:extLst>
              <a:ext uri="{FF2B5EF4-FFF2-40B4-BE49-F238E27FC236}">
                <a16:creationId xmlns:a16="http://schemas.microsoft.com/office/drawing/2014/main" id="{DC7D52DB-6CCB-6EB3-9331-24988A724421}"/>
              </a:ext>
            </a:extLst>
          </p:cNvPr>
          <p:cNvSpPr/>
          <p:nvPr/>
        </p:nvSpPr>
        <p:spPr>
          <a:xfrm>
            <a:off x="7381670" y="4117949"/>
            <a:ext cx="4198552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công văn, hồ sơ, giấy tờ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" name="Rounded Rectangle 10">
            <a:extLst>
              <a:ext uri="{FF2B5EF4-FFF2-40B4-BE49-F238E27FC236}">
                <a16:creationId xmlns:a16="http://schemas.microsoft.com/office/drawing/2014/main" id="{57AEFBC2-8D6A-3F7D-2DBB-744D766FD51C}"/>
              </a:ext>
            </a:extLst>
          </p:cNvPr>
          <p:cNvSpPr/>
          <p:nvPr/>
        </p:nvSpPr>
        <p:spPr>
          <a:xfrm>
            <a:off x="7407794" y="5848964"/>
            <a:ext cx="281168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>
                <a:solidFill>
                  <a:srgbClr val="02AB3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Thống kê, báo cáo</a:t>
            </a:r>
            <a:endParaRPr lang="en-GB" sz="2000" dirty="0">
              <a:solidFill>
                <a:srgbClr val="02AB3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9" name="Picture 38" descr="A colorful pie chart and bar graph&#10;&#10;Description automatically generated">
            <a:extLst>
              <a:ext uri="{FF2B5EF4-FFF2-40B4-BE49-F238E27FC236}">
                <a16:creationId xmlns:a16="http://schemas.microsoft.com/office/drawing/2014/main" id="{2E80D793-2322-0B3E-AE89-641B8B4000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0946" y="5842704"/>
            <a:ext cx="654260" cy="654260"/>
          </a:xfrm>
          <a:prstGeom prst="rect">
            <a:avLst/>
          </a:prstGeom>
        </p:spPr>
      </p:pic>
      <p:pic>
        <p:nvPicPr>
          <p:cNvPr id="42" name="Picture 41" descr="A person with a megaphone&#10;&#10;Description automatically generated">
            <a:extLst>
              <a:ext uri="{FF2B5EF4-FFF2-40B4-BE49-F238E27FC236}">
                <a16:creationId xmlns:a16="http://schemas.microsoft.com/office/drawing/2014/main" id="{E3A50A11-13EE-D547-0020-B6CC774AB4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4822" y="4911314"/>
            <a:ext cx="1013211" cy="710089"/>
          </a:xfrm>
          <a:prstGeom prst="rect">
            <a:avLst/>
          </a:prstGeom>
        </p:spPr>
      </p:pic>
      <p:sp>
        <p:nvSpPr>
          <p:cNvPr id="45" name="Rounded Rectangle 10">
            <a:extLst>
              <a:ext uri="{FF2B5EF4-FFF2-40B4-BE49-F238E27FC236}">
                <a16:creationId xmlns:a16="http://schemas.microsoft.com/office/drawing/2014/main" id="{DB70E79A-9CD3-6C4D-6EB9-0F337C80B226}"/>
              </a:ext>
            </a:extLst>
          </p:cNvPr>
          <p:cNvSpPr/>
          <p:nvPr/>
        </p:nvSpPr>
        <p:spPr>
          <a:xfrm>
            <a:off x="7482906" y="4973403"/>
            <a:ext cx="3996079" cy="648000"/>
          </a:xfrm>
          <a:prstGeom prst="roundRect">
            <a:avLst>
              <a:gd name="adj" fmla="val 12349"/>
            </a:avLst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501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>
                <a:solidFill>
                  <a:srgbClr val="0556A0"/>
                </a:solidFill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Quản lý tin tức, thông báo</a:t>
            </a:r>
            <a:endParaRPr lang="en-US" sz="2000" dirty="0">
              <a:solidFill>
                <a:srgbClr val="0556A0"/>
              </a:solidFill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776DB58A-2114-8B21-F1C2-89B9A40E9D68}"/>
              </a:ext>
            </a:extLst>
          </p:cNvPr>
          <p:cNvSpPr>
            <a:spLocks noChangeAspect="1"/>
          </p:cNvSpPr>
          <p:nvPr/>
        </p:nvSpPr>
        <p:spPr>
          <a:xfrm>
            <a:off x="0" y="360000"/>
            <a:ext cx="272128" cy="720000"/>
          </a:xfrm>
          <a:custGeom>
            <a:avLst/>
            <a:gdLst>
              <a:gd name="connsiteX0" fmla="*/ 0 w 272128"/>
              <a:gd name="connsiteY0" fmla="*/ 0 h 720000"/>
              <a:gd name="connsiteX1" fmla="*/ 152128 w 272128"/>
              <a:gd name="connsiteY1" fmla="*/ 0 h 720000"/>
              <a:gd name="connsiteX2" fmla="*/ 272128 w 272128"/>
              <a:gd name="connsiteY2" fmla="*/ 120000 h 720000"/>
              <a:gd name="connsiteX3" fmla="*/ 272128 w 272128"/>
              <a:gd name="connsiteY3" fmla="*/ 600000 h 720000"/>
              <a:gd name="connsiteX4" fmla="*/ 152128 w 272128"/>
              <a:gd name="connsiteY4" fmla="*/ 720000 h 720000"/>
              <a:gd name="connsiteX5" fmla="*/ 0 w 272128"/>
              <a:gd name="connsiteY5" fmla="*/ 72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128" h="720000">
                <a:moveTo>
                  <a:pt x="0" y="0"/>
                </a:moveTo>
                <a:lnTo>
                  <a:pt x="152128" y="0"/>
                </a:lnTo>
                <a:cubicBezTo>
                  <a:pt x="218402" y="0"/>
                  <a:pt x="272128" y="53726"/>
                  <a:pt x="272128" y="120000"/>
                </a:cubicBezTo>
                <a:lnTo>
                  <a:pt x="272128" y="600000"/>
                </a:lnTo>
                <a:cubicBezTo>
                  <a:pt x="272128" y="666274"/>
                  <a:pt x="218402" y="720000"/>
                  <a:pt x="152128" y="720000"/>
                </a:cubicBezTo>
                <a:lnTo>
                  <a:pt x="0" y="720000"/>
                </a:lnTo>
                <a:close/>
              </a:path>
            </a:pathLst>
          </a:custGeom>
          <a:solidFill>
            <a:srgbClr val="055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and red logo&#10;&#10;Description automatically generated">
            <a:extLst>
              <a:ext uri="{FF2B5EF4-FFF2-40B4-BE49-F238E27FC236}">
                <a16:creationId xmlns:a16="http://schemas.microsoft.com/office/drawing/2014/main" id="{A78FA683-B138-364E-6BD4-7E6119594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4300" y="6206839"/>
            <a:ext cx="578374" cy="57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1D3F46-CB76-9C82-4EA2-12BE6DDFE9D9}"/>
              </a:ext>
            </a:extLst>
          </p:cNvPr>
          <p:cNvSpPr txBox="1"/>
          <p:nvPr/>
        </p:nvSpPr>
        <p:spPr>
          <a:xfrm>
            <a:off x="136064" y="6458748"/>
            <a:ext cx="558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GIẢI PHÁP QUẢN LÝ KHU PHỐ, ẤP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31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3722</TotalTime>
  <Words>1078</Words>
  <Application>Microsoft Office PowerPoint</Application>
  <PresentationFormat>Widescreen</PresentationFormat>
  <Paragraphs>157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Macbook Pro</dc:creator>
  <cp:lastModifiedBy>Vu Nguyen Hong</cp:lastModifiedBy>
  <cp:revision>105</cp:revision>
  <dcterms:created xsi:type="dcterms:W3CDTF">2024-07-16T07:35:09Z</dcterms:created>
  <dcterms:modified xsi:type="dcterms:W3CDTF">2024-09-20T05:10:37Z</dcterms:modified>
</cp:coreProperties>
</file>